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4" r:id="rId2"/>
    <p:sldId id="329" r:id="rId3"/>
    <p:sldId id="302" r:id="rId4"/>
    <p:sldId id="318" r:id="rId5"/>
    <p:sldId id="319" r:id="rId6"/>
    <p:sldId id="309" r:id="rId7"/>
    <p:sldId id="306" r:id="rId8"/>
    <p:sldId id="307" r:id="rId9"/>
    <p:sldId id="308" r:id="rId10"/>
    <p:sldId id="258" r:id="rId11"/>
    <p:sldId id="301" r:id="rId12"/>
    <p:sldId id="259" r:id="rId13"/>
    <p:sldId id="304" r:id="rId14"/>
    <p:sldId id="260" r:id="rId15"/>
    <p:sldId id="305" r:id="rId16"/>
    <p:sldId id="310" r:id="rId17"/>
    <p:sldId id="314" r:id="rId18"/>
    <p:sldId id="261" r:id="rId19"/>
    <p:sldId id="313" r:id="rId20"/>
    <p:sldId id="326" r:id="rId21"/>
    <p:sldId id="327" r:id="rId22"/>
    <p:sldId id="328" r:id="rId23"/>
    <p:sldId id="316" r:id="rId24"/>
    <p:sldId id="317" r:id="rId25"/>
    <p:sldId id="320" r:id="rId26"/>
    <p:sldId id="322" r:id="rId27"/>
    <p:sldId id="323" r:id="rId28"/>
    <p:sldId id="325" r:id="rId29"/>
    <p:sldId id="321" r:id="rId30"/>
    <p:sldId id="312" r:id="rId31"/>
    <p:sldId id="315" r:id="rId32"/>
    <p:sldId id="262" r:id="rId33"/>
    <p:sldId id="264" r:id="rId34"/>
    <p:sldId id="265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7" r:id="rId46"/>
    <p:sldId id="288" r:id="rId47"/>
    <p:sldId id="289" r:id="rId48"/>
    <p:sldId id="290" r:id="rId49"/>
    <p:sldId id="291" r:id="rId50"/>
    <p:sldId id="292" r:id="rId51"/>
    <p:sldId id="294" r:id="rId52"/>
    <p:sldId id="295" r:id="rId53"/>
    <p:sldId id="296" r:id="rId54"/>
    <p:sldId id="297" r:id="rId55"/>
    <p:sldId id="298" r:id="rId56"/>
    <p:sldId id="311" r:id="rId57"/>
    <p:sldId id="300" r:id="rId58"/>
  </p:sldIdLst>
  <p:sldSz cx="18288000" cy="10287000"/>
  <p:notesSz cx="6858000" cy="9144000"/>
  <p:embeddedFontLst>
    <p:embeddedFont>
      <p:font typeface="Arial" panose="020B0604020202020204" pitchFamily="34" charset="0"/>
      <p:regular r:id="rId59"/>
    </p:embeddedFont>
    <p:embeddedFont>
      <p:font typeface="Arial Bold" panose="020B0802020202020204" pitchFamily="34" charset="77"/>
      <p:regular r:id="rId60"/>
      <p:bold r:id="rId61"/>
    </p:embeddedFont>
    <p:embeddedFont>
      <p:font typeface="Arial Italics" panose="020B0502020202090204" pitchFamily="34" charset="77"/>
      <p:regular r:id="rId62"/>
      <p: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DM Sans" pitchFamily="2" charset="77"/>
      <p:regular r:id="rId68"/>
      <p:bold r:id="rId69"/>
      <p:italic r:id="rId70"/>
      <p:boldItalic r:id="rId71"/>
    </p:embeddedFont>
    <p:embeddedFont>
      <p:font typeface="DM Sans Bold" pitchFamily="2" charset="77"/>
      <p:regular r:id="rId72"/>
      <p:bold r:id="rId73"/>
      <p:italic r:id="rId74"/>
      <p:boldItalic r:id="rId75"/>
    </p:embeddedFont>
    <p:embeddedFont>
      <p:font typeface="DM Sans Italics" panose="020B0604020202020204" pitchFamily="34" charset="0"/>
      <p:regular r:id="rId76"/>
      <p:bold r:id="rId77"/>
      <p:italic r:id="rId78"/>
      <p:boldItalic r:id="rId79"/>
    </p:embeddedFont>
    <p:embeddedFont>
      <p:font typeface="Mont Bold" pitchFamily="2" charset="0"/>
      <p:regular r:id="rId80"/>
      <p:bold r:id="rId81"/>
    </p:embeddedFont>
    <p:embeddedFont>
      <p:font typeface="Montserrat Bold" pitchFamily="2" charset="77"/>
      <p:regular r:id="rId82"/>
      <p:bold r:id="rId83"/>
      <p:italic r:id="rId84"/>
      <p:boldItalic r:id="rId85"/>
    </p:embeddedFont>
    <p:embeddedFont>
      <p:font typeface="Montserrat Classic" pitchFamily="2" charset="77"/>
      <p:regular r:id="rId86"/>
    </p:embeddedFont>
    <p:embeddedFont>
      <p:font typeface="Montserrat Classic Bold" pitchFamily="2" charset="77"/>
      <p:regular r:id="rId87"/>
      <p:bold r:id="rId88"/>
      <p:italic r:id="rId89"/>
      <p:boldItalic r:id="rId90"/>
    </p:embeddedFont>
    <p:embeddedFont>
      <p:font typeface="Poppins" pitchFamily="2" charset="77"/>
      <p:regular r:id="rId91"/>
      <p:bold r:id="rId92"/>
      <p:italic r:id="rId93"/>
      <p:boldItalic r:id="rId94"/>
    </p:embeddedFont>
    <p:embeddedFont>
      <p:font typeface="Poppins Bold" pitchFamily="2" charset="77"/>
      <p:regular r:id="rId95"/>
      <p:bold r:id="rId96"/>
    </p:embeddedFont>
    <p:embeddedFont>
      <p:font typeface="Poppins Semi-Bold" pitchFamily="2" charset="77"/>
      <p:regular r:id="rId97"/>
      <p:bold r:id="rId98"/>
    </p:embeddedFont>
    <p:embeddedFont>
      <p:font typeface="TT Rounds Condensed" panose="02000506030000020003" pitchFamily="2" charset="77"/>
      <p:regular r:id="rId9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07" autoAdjust="0"/>
  </p:normalViewPr>
  <p:slideViewPr>
    <p:cSldViewPr>
      <p:cViewPr>
        <p:scale>
          <a:sx n="64" d="100"/>
          <a:sy n="64" d="100"/>
        </p:scale>
        <p:origin x="1160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84" Type="http://schemas.openxmlformats.org/officeDocument/2006/relationships/font" Target="fonts/font26.fntdata"/><Relationship Id="rId89" Type="http://schemas.openxmlformats.org/officeDocument/2006/relationships/font" Target="fonts/font3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font" Target="fonts/font32.fntdata"/><Relationship Id="rId95" Type="http://schemas.openxmlformats.org/officeDocument/2006/relationships/font" Target="fonts/font3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0" Type="http://schemas.openxmlformats.org/officeDocument/2006/relationships/font" Target="fonts/font22.fntdata"/><Relationship Id="rId85" Type="http://schemas.openxmlformats.org/officeDocument/2006/relationships/font" Target="fonts/font27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font" Target="fonts/font25.fntdata"/><Relationship Id="rId88" Type="http://schemas.openxmlformats.org/officeDocument/2006/relationships/font" Target="fonts/font30.fntdata"/><Relationship Id="rId91" Type="http://schemas.openxmlformats.org/officeDocument/2006/relationships/font" Target="fonts/font33.fntdata"/><Relationship Id="rId96" Type="http://schemas.openxmlformats.org/officeDocument/2006/relationships/font" Target="fonts/font3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font" Target="fonts/font28.fntdata"/><Relationship Id="rId94" Type="http://schemas.openxmlformats.org/officeDocument/2006/relationships/font" Target="fonts/font36.fntdata"/><Relationship Id="rId99" Type="http://schemas.openxmlformats.org/officeDocument/2006/relationships/font" Target="fonts/font41.fnt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8.fntdata"/><Relationship Id="rId97" Type="http://schemas.openxmlformats.org/officeDocument/2006/relationships/font" Target="fonts/font39.fntdata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92" Type="http://schemas.openxmlformats.org/officeDocument/2006/relationships/font" Target="fonts/font3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8.fntdata"/><Relationship Id="rId87" Type="http://schemas.openxmlformats.org/officeDocument/2006/relationships/font" Target="fonts/font29.fntdata"/><Relationship Id="rId61" Type="http://schemas.openxmlformats.org/officeDocument/2006/relationships/font" Target="fonts/font3.fntdata"/><Relationship Id="rId82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9.fntdata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93" Type="http://schemas.openxmlformats.org/officeDocument/2006/relationships/font" Target="fonts/font35.fntdata"/><Relationship Id="rId98" Type="http://schemas.openxmlformats.org/officeDocument/2006/relationships/font" Target="fonts/font40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hyperlink" Target="http://www.sa.ui.ac.id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hyperlink" Target="http://www.sa.ui.ac.id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19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hyperlink" Target="http://www.sa.ui.ac.id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hyperlink" Target="http://www.sa.ui.ac.id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a.ui.ac.id/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12" Type="http://schemas.openxmlformats.org/officeDocument/2006/relationships/hyperlink" Target="http://www.sa.ui.ac.id/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57.png"/><Relationship Id="rId5" Type="http://schemas.openxmlformats.org/officeDocument/2006/relationships/image" Target="../media/image121.svg"/><Relationship Id="rId10" Type="http://schemas.openxmlformats.org/officeDocument/2006/relationships/image" Target="../media/image125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27.jpeg"/><Relationship Id="rId7" Type="http://schemas.openxmlformats.org/officeDocument/2006/relationships/image" Target="../media/image12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38.png"/><Relationship Id="rId5" Type="http://schemas.openxmlformats.org/officeDocument/2006/relationships/image" Target="../media/image118.png"/><Relationship Id="rId10" Type="http://schemas.openxmlformats.org/officeDocument/2006/relationships/image" Target="../media/image123.svg"/><Relationship Id="rId4" Type="http://schemas.openxmlformats.org/officeDocument/2006/relationships/image" Target="../media/image128.jpeg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29.jpeg"/><Relationship Id="rId7" Type="http://schemas.openxmlformats.org/officeDocument/2006/relationships/image" Target="../media/image121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10" Type="http://schemas.openxmlformats.org/officeDocument/2006/relationships/image" Target="../media/image38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30.jpeg"/><Relationship Id="rId7" Type="http://schemas.openxmlformats.org/officeDocument/2006/relationships/image" Target="../media/image121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Relationship Id="rId9" Type="http://schemas.openxmlformats.org/officeDocument/2006/relationships/image" Target="../media/image12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image" Target="../media/image38.png"/><Relationship Id="rId3" Type="http://schemas.openxmlformats.org/officeDocument/2006/relationships/image" Target="../media/image131.jpeg"/><Relationship Id="rId7" Type="http://schemas.openxmlformats.org/officeDocument/2006/relationships/image" Target="../media/image118.png"/><Relationship Id="rId12" Type="http://schemas.openxmlformats.org/officeDocument/2006/relationships/image" Target="../media/image123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11" Type="http://schemas.openxmlformats.org/officeDocument/2006/relationships/image" Target="../media/image122.png"/><Relationship Id="rId5" Type="http://schemas.openxmlformats.org/officeDocument/2006/relationships/image" Target="../media/image133.jpeg"/><Relationship Id="rId10" Type="http://schemas.openxmlformats.org/officeDocument/2006/relationships/image" Target="../media/image121.svg"/><Relationship Id="rId4" Type="http://schemas.openxmlformats.org/officeDocument/2006/relationships/image" Target="../media/image132.jpeg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image" Target="../media/image38.png"/><Relationship Id="rId3" Type="http://schemas.openxmlformats.org/officeDocument/2006/relationships/image" Target="../media/image135.jpeg"/><Relationship Id="rId7" Type="http://schemas.openxmlformats.org/officeDocument/2006/relationships/image" Target="../media/image118.png"/><Relationship Id="rId12" Type="http://schemas.openxmlformats.org/officeDocument/2006/relationships/image" Target="../media/image123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image" Target="../media/image122.png"/><Relationship Id="rId5" Type="http://schemas.openxmlformats.org/officeDocument/2006/relationships/image" Target="../media/image137.jpeg"/><Relationship Id="rId10" Type="http://schemas.openxmlformats.org/officeDocument/2006/relationships/image" Target="../media/image121.svg"/><Relationship Id="rId4" Type="http://schemas.openxmlformats.org/officeDocument/2006/relationships/image" Target="../media/image136.jpeg"/><Relationship Id="rId9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39.jpeg"/><Relationship Id="rId7" Type="http://schemas.openxmlformats.org/officeDocument/2006/relationships/image" Target="../media/image12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38.png"/><Relationship Id="rId5" Type="http://schemas.openxmlformats.org/officeDocument/2006/relationships/image" Target="../media/image118.png"/><Relationship Id="rId10" Type="http://schemas.openxmlformats.org/officeDocument/2006/relationships/image" Target="../media/image123.svg"/><Relationship Id="rId4" Type="http://schemas.openxmlformats.org/officeDocument/2006/relationships/image" Target="../media/image140.jpeg"/><Relationship Id="rId9" Type="http://schemas.openxmlformats.org/officeDocument/2006/relationships/image" Target="../media/image12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41.jpeg"/><Relationship Id="rId7" Type="http://schemas.openxmlformats.org/officeDocument/2006/relationships/image" Target="../media/image12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38.png"/><Relationship Id="rId5" Type="http://schemas.openxmlformats.org/officeDocument/2006/relationships/image" Target="../media/image118.png"/><Relationship Id="rId10" Type="http://schemas.openxmlformats.org/officeDocument/2006/relationships/image" Target="../media/image123.svg"/><Relationship Id="rId4" Type="http://schemas.openxmlformats.org/officeDocument/2006/relationships/image" Target="../media/image142.png"/><Relationship Id="rId9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43.jpeg"/><Relationship Id="rId7" Type="http://schemas.openxmlformats.org/officeDocument/2006/relationships/image" Target="../media/image12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38.png"/><Relationship Id="rId5" Type="http://schemas.openxmlformats.org/officeDocument/2006/relationships/image" Target="../media/image118.png"/><Relationship Id="rId10" Type="http://schemas.openxmlformats.org/officeDocument/2006/relationships/image" Target="../media/image123.svg"/><Relationship Id="rId4" Type="http://schemas.openxmlformats.org/officeDocument/2006/relationships/image" Target="../media/image144.jpeg"/><Relationship Id="rId9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22.pn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12" Type="http://schemas.openxmlformats.org/officeDocument/2006/relationships/image" Target="../media/image121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20.png"/><Relationship Id="rId5" Type="http://schemas.openxmlformats.org/officeDocument/2006/relationships/image" Target="../media/image147.jpeg"/><Relationship Id="rId15" Type="http://schemas.openxmlformats.org/officeDocument/2006/relationships/image" Target="../media/image38.png"/><Relationship Id="rId10" Type="http://schemas.openxmlformats.org/officeDocument/2006/relationships/image" Target="../media/image119.svg"/><Relationship Id="rId4" Type="http://schemas.openxmlformats.org/officeDocument/2006/relationships/image" Target="../media/image146.jpe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22.pn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12" Type="http://schemas.openxmlformats.org/officeDocument/2006/relationships/image" Target="../media/image121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openxmlformats.org/officeDocument/2006/relationships/image" Target="../media/image120.png"/><Relationship Id="rId5" Type="http://schemas.openxmlformats.org/officeDocument/2006/relationships/image" Target="../media/image153.jpeg"/><Relationship Id="rId15" Type="http://schemas.openxmlformats.org/officeDocument/2006/relationships/image" Target="../media/image38.png"/><Relationship Id="rId10" Type="http://schemas.openxmlformats.org/officeDocument/2006/relationships/image" Target="../media/image119.svg"/><Relationship Id="rId4" Type="http://schemas.openxmlformats.org/officeDocument/2006/relationships/image" Target="../media/image152.jpe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59.png"/><Relationship Id="rId5" Type="http://schemas.openxmlformats.org/officeDocument/2006/relationships/image" Target="../media/image121.svg"/><Relationship Id="rId10" Type="http://schemas.openxmlformats.org/officeDocument/2006/relationships/image" Target="../media/image158.png"/><Relationship Id="rId4" Type="http://schemas.openxmlformats.org/officeDocument/2006/relationships/image" Target="../media/image120.png"/><Relationship Id="rId9" Type="http://schemas.openxmlformats.org/officeDocument/2006/relationships/image" Target="../media/image15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62.png"/><Relationship Id="rId5" Type="http://schemas.openxmlformats.org/officeDocument/2006/relationships/image" Target="../media/image121.svg"/><Relationship Id="rId10" Type="http://schemas.openxmlformats.org/officeDocument/2006/relationships/image" Target="../media/image161.png"/><Relationship Id="rId4" Type="http://schemas.openxmlformats.org/officeDocument/2006/relationships/image" Target="../media/image120.png"/><Relationship Id="rId9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67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12" Type="http://schemas.openxmlformats.org/officeDocument/2006/relationships/image" Target="../media/image16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65.png"/><Relationship Id="rId5" Type="http://schemas.openxmlformats.org/officeDocument/2006/relationships/image" Target="../media/image121.svg"/><Relationship Id="rId10" Type="http://schemas.openxmlformats.org/officeDocument/2006/relationships/image" Target="../media/image164.png"/><Relationship Id="rId4" Type="http://schemas.openxmlformats.org/officeDocument/2006/relationships/image" Target="../media/image120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73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12" Type="http://schemas.openxmlformats.org/officeDocument/2006/relationships/image" Target="../media/image17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71.png"/><Relationship Id="rId5" Type="http://schemas.openxmlformats.org/officeDocument/2006/relationships/image" Target="../media/image121.svg"/><Relationship Id="rId10" Type="http://schemas.openxmlformats.org/officeDocument/2006/relationships/image" Target="../media/image170.png"/><Relationship Id="rId4" Type="http://schemas.openxmlformats.org/officeDocument/2006/relationships/image" Target="../media/image120.png"/><Relationship Id="rId9" Type="http://schemas.openxmlformats.org/officeDocument/2006/relationships/image" Target="../media/image1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10" Type="http://schemas.openxmlformats.org/officeDocument/2006/relationships/image" Target="../media/image175.png"/><Relationship Id="rId4" Type="http://schemas.openxmlformats.org/officeDocument/2006/relationships/image" Target="../media/image120.png"/><Relationship Id="rId9" Type="http://schemas.openxmlformats.org/officeDocument/2006/relationships/image" Target="../media/image1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Relationship Id="rId9" Type="http://schemas.openxmlformats.org/officeDocument/2006/relationships/image" Target="../media/image17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Relationship Id="rId9" Type="http://schemas.openxmlformats.org/officeDocument/2006/relationships/image" Target="../media/image17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10" Type="http://schemas.openxmlformats.org/officeDocument/2006/relationships/image" Target="../media/image179.png"/><Relationship Id="rId4" Type="http://schemas.openxmlformats.org/officeDocument/2006/relationships/image" Target="../media/image120.png"/><Relationship Id="rId9" Type="http://schemas.openxmlformats.org/officeDocument/2006/relationships/image" Target="../media/image17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81.png"/><Relationship Id="rId7" Type="http://schemas.openxmlformats.org/officeDocument/2006/relationships/image" Target="../media/image12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38.png"/><Relationship Id="rId5" Type="http://schemas.openxmlformats.org/officeDocument/2006/relationships/image" Target="../media/image118.png"/><Relationship Id="rId10" Type="http://schemas.openxmlformats.org/officeDocument/2006/relationships/image" Target="../media/image123.svg"/><Relationship Id="rId4" Type="http://schemas.openxmlformats.org/officeDocument/2006/relationships/image" Target="../media/image182.png"/><Relationship Id="rId9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85.png"/><Relationship Id="rId5" Type="http://schemas.openxmlformats.org/officeDocument/2006/relationships/image" Target="../media/image121.svg"/><Relationship Id="rId10" Type="http://schemas.openxmlformats.org/officeDocument/2006/relationships/image" Target="../media/image184.png"/><Relationship Id="rId4" Type="http://schemas.openxmlformats.org/officeDocument/2006/relationships/image" Target="../media/image120.png"/><Relationship Id="rId9" Type="http://schemas.openxmlformats.org/officeDocument/2006/relationships/image" Target="../media/image18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88.png"/><Relationship Id="rId5" Type="http://schemas.openxmlformats.org/officeDocument/2006/relationships/image" Target="../media/image121.svg"/><Relationship Id="rId10" Type="http://schemas.openxmlformats.org/officeDocument/2006/relationships/image" Target="../media/image187.png"/><Relationship Id="rId4" Type="http://schemas.openxmlformats.org/officeDocument/2006/relationships/image" Target="../media/image120.png"/><Relationship Id="rId9" Type="http://schemas.openxmlformats.org/officeDocument/2006/relationships/image" Target="../media/image1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38.png"/><Relationship Id="rId3" Type="http://schemas.openxmlformats.org/officeDocument/2006/relationships/image" Target="../media/image121.svg"/><Relationship Id="rId7" Type="http://schemas.openxmlformats.org/officeDocument/2006/relationships/image" Target="../media/image123.svg"/><Relationship Id="rId12" Type="http://schemas.openxmlformats.org/officeDocument/2006/relationships/image" Target="../media/image194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93.svg"/><Relationship Id="rId5" Type="http://schemas.openxmlformats.org/officeDocument/2006/relationships/image" Target="../media/image119.svg"/><Relationship Id="rId15" Type="http://schemas.openxmlformats.org/officeDocument/2006/relationships/image" Target="../media/image196.png"/><Relationship Id="rId10" Type="http://schemas.openxmlformats.org/officeDocument/2006/relationships/image" Target="../media/image192.png"/><Relationship Id="rId4" Type="http://schemas.openxmlformats.org/officeDocument/2006/relationships/image" Target="../media/image118.png"/><Relationship Id="rId9" Type="http://schemas.openxmlformats.org/officeDocument/2006/relationships/image" Target="../media/image191.svg"/><Relationship Id="rId14" Type="http://schemas.openxmlformats.org/officeDocument/2006/relationships/image" Target="../media/image1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488711" cy="10399900"/>
          </a:xfrm>
          <a:custGeom>
            <a:avLst/>
            <a:gdLst/>
            <a:ahLst/>
            <a:cxnLst/>
            <a:rect l="l" t="t" r="r" b="b"/>
            <a:pathLst>
              <a:path w="18488711" h="10399900">
                <a:moveTo>
                  <a:pt x="18488711" y="10399900"/>
                </a:moveTo>
                <a:lnTo>
                  <a:pt x="0" y="10399900"/>
                </a:lnTo>
                <a:lnTo>
                  <a:pt x="0" y="0"/>
                </a:lnTo>
                <a:lnTo>
                  <a:pt x="18488711" y="0"/>
                </a:lnTo>
                <a:lnTo>
                  <a:pt x="18488711" y="1039990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25068" y="12"/>
            <a:ext cx="7516417" cy="10286035"/>
            <a:chOff x="0" y="0"/>
            <a:chExt cx="23248112" cy="31814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48113" cy="31814517"/>
            </a:xfrm>
            <a:custGeom>
              <a:avLst/>
              <a:gdLst/>
              <a:ahLst/>
              <a:cxnLst/>
              <a:rect l="l" t="t" r="r" b="b"/>
              <a:pathLst>
                <a:path w="23248113" h="31814517">
                  <a:moveTo>
                    <a:pt x="10775061" y="0"/>
                  </a:moveTo>
                  <a:lnTo>
                    <a:pt x="0" y="14652625"/>
                  </a:lnTo>
                  <a:lnTo>
                    <a:pt x="13368910" y="31814517"/>
                  </a:lnTo>
                  <a:lnTo>
                    <a:pt x="23248113" y="31814517"/>
                  </a:lnTo>
                  <a:lnTo>
                    <a:pt x="23248113" y="0"/>
                  </a:lnTo>
                  <a:close/>
                </a:path>
              </a:pathLst>
            </a:custGeom>
            <a:blipFill>
              <a:blip r:embed="rId3"/>
              <a:stretch>
                <a:fillRect t="-2799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9558662" y="-751515"/>
            <a:ext cx="4209272" cy="2700338"/>
            <a:chOff x="0" y="0"/>
            <a:chExt cx="1108615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8615" cy="711200"/>
            </a:xfrm>
            <a:custGeom>
              <a:avLst/>
              <a:gdLst/>
              <a:ahLst/>
              <a:cxnLst/>
              <a:rect l="l" t="t" r="r" b="b"/>
              <a:pathLst>
                <a:path w="1108615" h="711200">
                  <a:moveTo>
                    <a:pt x="554307" y="0"/>
                  </a:moveTo>
                  <a:lnTo>
                    <a:pt x="1108615" y="711200"/>
                  </a:lnTo>
                  <a:lnTo>
                    <a:pt x="0" y="711200"/>
                  </a:lnTo>
                  <a:lnTo>
                    <a:pt x="554307" y="0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3221" y="273050"/>
              <a:ext cx="762173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7711677">
            <a:off x="9042746" y="295565"/>
            <a:ext cx="3847506" cy="182757"/>
          </a:xfrm>
          <a:custGeom>
            <a:avLst/>
            <a:gdLst/>
            <a:ahLst/>
            <a:cxnLst/>
            <a:rect l="l" t="t" r="r" b="b"/>
            <a:pathLst>
              <a:path w="3847506" h="182757">
                <a:moveTo>
                  <a:pt x="0" y="0"/>
                </a:moveTo>
                <a:lnTo>
                  <a:pt x="3847505" y="0"/>
                </a:lnTo>
                <a:lnTo>
                  <a:pt x="3847505" y="182756"/>
                </a:lnTo>
                <a:lnTo>
                  <a:pt x="0" y="18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7675271">
            <a:off x="8845525" y="449159"/>
            <a:ext cx="3959087" cy="583251"/>
            <a:chOff x="0" y="0"/>
            <a:chExt cx="1807584" cy="2662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07584" cy="266293"/>
            </a:xfrm>
            <a:custGeom>
              <a:avLst/>
              <a:gdLst/>
              <a:ahLst/>
              <a:cxnLst/>
              <a:rect l="l" t="t" r="r" b="b"/>
              <a:pathLst>
                <a:path w="1807584" h="266293">
                  <a:moveTo>
                    <a:pt x="1604384" y="0"/>
                  </a:moveTo>
                  <a:lnTo>
                    <a:pt x="0" y="0"/>
                  </a:lnTo>
                  <a:lnTo>
                    <a:pt x="203200" y="266293"/>
                  </a:lnTo>
                  <a:lnTo>
                    <a:pt x="1807584" y="266293"/>
                  </a:lnTo>
                  <a:lnTo>
                    <a:pt x="1604384" y="0"/>
                  </a:lnTo>
                  <a:close/>
                </a:path>
              </a:pathLst>
            </a:custGeom>
            <a:solidFill>
              <a:srgbClr val="FFCF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57150"/>
              <a:ext cx="1604384" cy="323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7657944">
            <a:off x="8042317" y="483668"/>
            <a:ext cx="4841514" cy="229972"/>
          </a:xfrm>
          <a:custGeom>
            <a:avLst/>
            <a:gdLst/>
            <a:ahLst/>
            <a:cxnLst/>
            <a:rect l="l" t="t" r="r" b="b"/>
            <a:pathLst>
              <a:path w="4841514" h="229972">
                <a:moveTo>
                  <a:pt x="0" y="0"/>
                </a:moveTo>
                <a:lnTo>
                  <a:pt x="4841514" y="0"/>
                </a:lnTo>
                <a:lnTo>
                  <a:pt x="4841514" y="229972"/>
                </a:lnTo>
                <a:lnTo>
                  <a:pt x="0" y="2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 rot="-7667943">
            <a:off x="7808947" y="637407"/>
            <a:ext cx="4922211" cy="683724"/>
            <a:chOff x="0" y="0"/>
            <a:chExt cx="1917072" cy="2662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7072" cy="266293"/>
            </a:xfrm>
            <a:custGeom>
              <a:avLst/>
              <a:gdLst/>
              <a:ahLst/>
              <a:cxnLst/>
              <a:rect l="l" t="t" r="r" b="b"/>
              <a:pathLst>
                <a:path w="1917072" h="266293">
                  <a:moveTo>
                    <a:pt x="1713872" y="0"/>
                  </a:moveTo>
                  <a:lnTo>
                    <a:pt x="0" y="0"/>
                  </a:lnTo>
                  <a:lnTo>
                    <a:pt x="203200" y="266293"/>
                  </a:lnTo>
                  <a:lnTo>
                    <a:pt x="1917072" y="266293"/>
                  </a:lnTo>
                  <a:lnTo>
                    <a:pt x="1713872" y="0"/>
                  </a:lnTo>
                  <a:close/>
                </a:path>
              </a:pathLst>
            </a:custGeom>
            <a:solidFill>
              <a:srgbClr val="ED9B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1713872" cy="323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401500" y="7301397"/>
            <a:ext cx="4684928" cy="3005481"/>
            <a:chOff x="0" y="0"/>
            <a:chExt cx="1108615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08615" cy="711200"/>
            </a:xfrm>
            <a:custGeom>
              <a:avLst/>
              <a:gdLst/>
              <a:ahLst/>
              <a:cxnLst/>
              <a:rect l="l" t="t" r="r" b="b"/>
              <a:pathLst>
                <a:path w="1108615" h="711200">
                  <a:moveTo>
                    <a:pt x="554307" y="0"/>
                  </a:moveTo>
                  <a:lnTo>
                    <a:pt x="1108615" y="711200"/>
                  </a:lnTo>
                  <a:lnTo>
                    <a:pt x="0" y="711200"/>
                  </a:lnTo>
                  <a:lnTo>
                    <a:pt x="554307" y="0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3221" y="273050"/>
              <a:ext cx="762173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3254127">
            <a:off x="8485380" y="8710963"/>
            <a:ext cx="3847506" cy="182757"/>
          </a:xfrm>
          <a:custGeom>
            <a:avLst/>
            <a:gdLst/>
            <a:ahLst/>
            <a:cxnLst/>
            <a:rect l="l" t="t" r="r" b="b"/>
            <a:pathLst>
              <a:path w="3847506" h="182757">
                <a:moveTo>
                  <a:pt x="0" y="0"/>
                </a:moveTo>
                <a:lnTo>
                  <a:pt x="3847506" y="0"/>
                </a:lnTo>
                <a:lnTo>
                  <a:pt x="3847506" y="182756"/>
                </a:lnTo>
                <a:lnTo>
                  <a:pt x="0" y="18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 rot="-3233192">
            <a:off x="7853560" y="8702716"/>
            <a:ext cx="3959087" cy="583251"/>
            <a:chOff x="0" y="0"/>
            <a:chExt cx="1807584" cy="2662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07584" cy="266293"/>
            </a:xfrm>
            <a:custGeom>
              <a:avLst/>
              <a:gdLst/>
              <a:ahLst/>
              <a:cxnLst/>
              <a:rect l="l" t="t" r="r" b="b"/>
              <a:pathLst>
                <a:path w="1807584" h="266293">
                  <a:moveTo>
                    <a:pt x="1604384" y="0"/>
                  </a:moveTo>
                  <a:lnTo>
                    <a:pt x="0" y="0"/>
                  </a:lnTo>
                  <a:lnTo>
                    <a:pt x="203200" y="266293"/>
                  </a:lnTo>
                  <a:lnTo>
                    <a:pt x="1807584" y="266293"/>
                  </a:lnTo>
                  <a:lnTo>
                    <a:pt x="1604384" y="0"/>
                  </a:lnTo>
                  <a:close/>
                </a:path>
              </a:pathLst>
            </a:custGeom>
            <a:solidFill>
              <a:srgbClr val="ED9B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57150"/>
              <a:ext cx="1604384" cy="323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-3254127">
            <a:off x="7306524" y="8688863"/>
            <a:ext cx="4841514" cy="229972"/>
          </a:xfrm>
          <a:custGeom>
            <a:avLst/>
            <a:gdLst/>
            <a:ahLst/>
            <a:cxnLst/>
            <a:rect l="l" t="t" r="r" b="b"/>
            <a:pathLst>
              <a:path w="4841514" h="229972">
                <a:moveTo>
                  <a:pt x="0" y="0"/>
                </a:moveTo>
                <a:lnTo>
                  <a:pt x="4841515" y="0"/>
                </a:lnTo>
                <a:lnTo>
                  <a:pt x="4841515" y="229972"/>
                </a:lnTo>
                <a:lnTo>
                  <a:pt x="0" y="2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 rot="-3233192">
            <a:off x="6287253" y="8057954"/>
            <a:ext cx="5979904" cy="918583"/>
            <a:chOff x="0" y="0"/>
            <a:chExt cx="1733545" cy="26629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33545" cy="266293"/>
            </a:xfrm>
            <a:custGeom>
              <a:avLst/>
              <a:gdLst/>
              <a:ahLst/>
              <a:cxnLst/>
              <a:rect l="l" t="t" r="r" b="b"/>
              <a:pathLst>
                <a:path w="1733545" h="266293">
                  <a:moveTo>
                    <a:pt x="1530345" y="0"/>
                  </a:moveTo>
                  <a:lnTo>
                    <a:pt x="0" y="0"/>
                  </a:lnTo>
                  <a:lnTo>
                    <a:pt x="203200" y="266293"/>
                  </a:lnTo>
                  <a:lnTo>
                    <a:pt x="1733545" y="266293"/>
                  </a:lnTo>
                  <a:lnTo>
                    <a:pt x="1530345" y="0"/>
                  </a:lnTo>
                  <a:close/>
                </a:path>
              </a:pathLst>
            </a:custGeom>
            <a:solidFill>
              <a:srgbClr val="FFCF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1600" y="-57150"/>
              <a:ext cx="1530345" cy="323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3136011">
            <a:off x="7595103" y="8530618"/>
            <a:ext cx="7412268" cy="352083"/>
          </a:xfrm>
          <a:custGeom>
            <a:avLst/>
            <a:gdLst/>
            <a:ahLst/>
            <a:cxnLst/>
            <a:rect l="l" t="t" r="r" b="b"/>
            <a:pathLst>
              <a:path w="7412268" h="352083">
                <a:moveTo>
                  <a:pt x="0" y="0"/>
                </a:moveTo>
                <a:lnTo>
                  <a:pt x="7412267" y="0"/>
                </a:lnTo>
                <a:lnTo>
                  <a:pt x="7412267" y="352083"/>
                </a:lnTo>
                <a:lnTo>
                  <a:pt x="0" y="352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 rot="3129624">
            <a:off x="6752126" y="10198868"/>
            <a:ext cx="14392473" cy="1344867"/>
            <a:chOff x="0" y="0"/>
            <a:chExt cx="2939684" cy="27469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939684" cy="274691"/>
            </a:xfrm>
            <a:custGeom>
              <a:avLst/>
              <a:gdLst/>
              <a:ahLst/>
              <a:cxnLst/>
              <a:rect l="l" t="t" r="r" b="b"/>
              <a:pathLst>
                <a:path w="2939684" h="274691">
                  <a:moveTo>
                    <a:pt x="203200" y="0"/>
                  </a:moveTo>
                  <a:lnTo>
                    <a:pt x="2939684" y="0"/>
                  </a:lnTo>
                  <a:lnTo>
                    <a:pt x="2736484" y="274691"/>
                  </a:lnTo>
                  <a:lnTo>
                    <a:pt x="0" y="27469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D9B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57150"/>
              <a:ext cx="2736484" cy="3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3233192">
            <a:off x="7319368" y="1310247"/>
            <a:ext cx="10147670" cy="990247"/>
            <a:chOff x="0" y="0"/>
            <a:chExt cx="2728865" cy="26629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728865" cy="266293"/>
            </a:xfrm>
            <a:custGeom>
              <a:avLst/>
              <a:gdLst/>
              <a:ahLst/>
              <a:cxnLst/>
              <a:rect l="l" t="t" r="r" b="b"/>
              <a:pathLst>
                <a:path w="2728865" h="266293">
                  <a:moveTo>
                    <a:pt x="2525665" y="0"/>
                  </a:moveTo>
                  <a:lnTo>
                    <a:pt x="0" y="0"/>
                  </a:lnTo>
                  <a:lnTo>
                    <a:pt x="203200" y="266293"/>
                  </a:lnTo>
                  <a:lnTo>
                    <a:pt x="2728865" y="266293"/>
                  </a:lnTo>
                  <a:lnTo>
                    <a:pt x="2525665" y="0"/>
                  </a:lnTo>
                  <a:close/>
                </a:path>
              </a:pathLst>
            </a:custGeom>
            <a:solidFill>
              <a:srgbClr val="ED9B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57150"/>
              <a:ext cx="2525665" cy="323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3237598">
            <a:off x="8519459" y="1392034"/>
            <a:ext cx="7276226" cy="345621"/>
          </a:xfrm>
          <a:custGeom>
            <a:avLst/>
            <a:gdLst/>
            <a:ahLst/>
            <a:cxnLst/>
            <a:rect l="l" t="t" r="r" b="b"/>
            <a:pathLst>
              <a:path w="7276226" h="345621">
                <a:moveTo>
                  <a:pt x="0" y="0"/>
                </a:moveTo>
                <a:lnTo>
                  <a:pt x="7276225" y="0"/>
                </a:lnTo>
                <a:lnTo>
                  <a:pt x="7276225" y="345620"/>
                </a:lnTo>
                <a:lnTo>
                  <a:pt x="0" y="345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3136011">
            <a:off x="7034284" y="7802651"/>
            <a:ext cx="9848529" cy="467805"/>
          </a:xfrm>
          <a:custGeom>
            <a:avLst/>
            <a:gdLst/>
            <a:ahLst/>
            <a:cxnLst/>
            <a:rect l="l" t="t" r="r" b="b"/>
            <a:pathLst>
              <a:path w="9848529" h="467805">
                <a:moveTo>
                  <a:pt x="0" y="0"/>
                </a:moveTo>
                <a:lnTo>
                  <a:pt x="9848529" y="0"/>
                </a:lnTo>
                <a:lnTo>
                  <a:pt x="9848529" y="467805"/>
                </a:lnTo>
                <a:lnTo>
                  <a:pt x="0" y="467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 rot="3129624">
            <a:off x="7299784" y="7491529"/>
            <a:ext cx="10890298" cy="1017616"/>
            <a:chOff x="0" y="0"/>
            <a:chExt cx="2939684" cy="27469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939684" cy="274691"/>
            </a:xfrm>
            <a:custGeom>
              <a:avLst/>
              <a:gdLst/>
              <a:ahLst/>
              <a:cxnLst/>
              <a:rect l="l" t="t" r="r" b="b"/>
              <a:pathLst>
                <a:path w="2939684" h="274691">
                  <a:moveTo>
                    <a:pt x="203200" y="0"/>
                  </a:moveTo>
                  <a:lnTo>
                    <a:pt x="2939684" y="0"/>
                  </a:lnTo>
                  <a:lnTo>
                    <a:pt x="2736484" y="274691"/>
                  </a:lnTo>
                  <a:lnTo>
                    <a:pt x="0" y="27469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01600" y="-57150"/>
              <a:ext cx="2736484" cy="3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-3233192">
            <a:off x="7950591" y="916651"/>
            <a:ext cx="7155380" cy="1008470"/>
            <a:chOff x="0" y="0"/>
            <a:chExt cx="1889421" cy="26629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889421" cy="266293"/>
            </a:xfrm>
            <a:custGeom>
              <a:avLst/>
              <a:gdLst/>
              <a:ahLst/>
              <a:cxnLst/>
              <a:rect l="l" t="t" r="r" b="b"/>
              <a:pathLst>
                <a:path w="1889421" h="266293">
                  <a:moveTo>
                    <a:pt x="1686221" y="0"/>
                  </a:moveTo>
                  <a:lnTo>
                    <a:pt x="0" y="0"/>
                  </a:lnTo>
                  <a:lnTo>
                    <a:pt x="203200" y="266293"/>
                  </a:lnTo>
                  <a:lnTo>
                    <a:pt x="1889421" y="266293"/>
                  </a:lnTo>
                  <a:lnTo>
                    <a:pt x="1686221" y="0"/>
                  </a:lnTo>
                  <a:close/>
                </a:path>
              </a:pathLst>
            </a:custGeom>
            <a:solidFill>
              <a:srgbClr val="FFCF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01600" y="-57150"/>
              <a:ext cx="1686221" cy="323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-1488116" y="7187952"/>
            <a:ext cx="8222469" cy="668834"/>
            <a:chOff x="0" y="0"/>
            <a:chExt cx="3259587" cy="26514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259587" cy="265142"/>
            </a:xfrm>
            <a:custGeom>
              <a:avLst/>
              <a:gdLst/>
              <a:ahLst/>
              <a:cxnLst/>
              <a:rect l="l" t="t" r="r" b="b"/>
              <a:pathLst>
                <a:path w="3259587" h="265142">
                  <a:moveTo>
                    <a:pt x="3056387" y="0"/>
                  </a:moveTo>
                  <a:lnTo>
                    <a:pt x="0" y="0"/>
                  </a:lnTo>
                  <a:lnTo>
                    <a:pt x="203200" y="265142"/>
                  </a:lnTo>
                  <a:lnTo>
                    <a:pt x="3259587" y="265142"/>
                  </a:lnTo>
                  <a:lnTo>
                    <a:pt x="3056387" y="0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01600" y="-57150"/>
              <a:ext cx="3056387" cy="32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089428" y="7187952"/>
            <a:ext cx="1054502" cy="668834"/>
            <a:chOff x="0" y="0"/>
            <a:chExt cx="418030" cy="26514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18030" cy="265142"/>
            </a:xfrm>
            <a:custGeom>
              <a:avLst/>
              <a:gdLst/>
              <a:ahLst/>
              <a:cxnLst/>
              <a:rect l="l" t="t" r="r" b="b"/>
              <a:pathLst>
                <a:path w="418030" h="265142">
                  <a:moveTo>
                    <a:pt x="214830" y="0"/>
                  </a:moveTo>
                  <a:lnTo>
                    <a:pt x="0" y="0"/>
                  </a:lnTo>
                  <a:lnTo>
                    <a:pt x="203200" y="265142"/>
                  </a:lnTo>
                  <a:lnTo>
                    <a:pt x="418030" y="265142"/>
                  </a:lnTo>
                  <a:lnTo>
                    <a:pt x="214830" y="0"/>
                  </a:lnTo>
                  <a:close/>
                </a:path>
              </a:pathLst>
            </a:custGeom>
            <a:solidFill>
              <a:srgbClr val="ED9B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01600" y="-57150"/>
              <a:ext cx="214830" cy="32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645408" y="7362349"/>
            <a:ext cx="4175841" cy="298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2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Jakarta, 12 Desember 2024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52" name="Group 52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E46F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 Akademik Universitas Indonesia 2024-2029</a:t>
              </a:r>
            </a:p>
          </p:txBody>
        </p:sp>
      </p:grpSp>
      <p:sp>
        <p:nvSpPr>
          <p:cNvPr id="59" name="Freeform 59"/>
          <p:cNvSpPr/>
          <p:nvPr/>
        </p:nvSpPr>
        <p:spPr>
          <a:xfrm>
            <a:off x="237424" y="979269"/>
            <a:ext cx="5061240" cy="1947999"/>
          </a:xfrm>
          <a:custGeom>
            <a:avLst/>
            <a:gdLst/>
            <a:ahLst/>
            <a:cxnLst/>
            <a:rect l="l" t="t" r="r" b="b"/>
            <a:pathLst>
              <a:path w="5061240" h="1947999">
                <a:moveTo>
                  <a:pt x="0" y="0"/>
                </a:moveTo>
                <a:lnTo>
                  <a:pt x="5061239" y="0"/>
                </a:lnTo>
                <a:lnTo>
                  <a:pt x="5061239" y="1947999"/>
                </a:lnTo>
                <a:lnTo>
                  <a:pt x="0" y="1947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TextBox 21">
            <a:extLst>
              <a:ext uri="{FF2B5EF4-FFF2-40B4-BE49-F238E27FC236}">
                <a16:creationId xmlns:a16="http://schemas.microsoft.com/office/drawing/2014/main" id="{1FCA4C8D-9BBD-F238-3E1B-5EBE99D8DCAE}"/>
              </a:ext>
            </a:extLst>
          </p:cNvPr>
          <p:cNvSpPr txBox="1"/>
          <p:nvPr/>
        </p:nvSpPr>
        <p:spPr>
          <a:xfrm>
            <a:off x="722342" y="3684280"/>
            <a:ext cx="7496811" cy="2112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6"/>
              </a:lnSpc>
            </a:pPr>
            <a:r>
              <a:rPr lang="en-US" sz="4786" b="1" noProof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Kinerja Senat Akademik Universitas Indonesia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0" y="0"/>
            <a:ext cx="3831923" cy="1475093"/>
          </a:xfrm>
          <a:custGeom>
            <a:avLst/>
            <a:gdLst/>
            <a:ahLst/>
            <a:cxnLst/>
            <a:rect l="l" t="t" r="r" b="b"/>
            <a:pathLst>
              <a:path w="3831923" h="1475093">
                <a:moveTo>
                  <a:pt x="0" y="0"/>
                </a:moveTo>
                <a:lnTo>
                  <a:pt x="3831923" y="0"/>
                </a:lnTo>
                <a:lnTo>
                  <a:pt x="3831923" y="1475093"/>
                </a:lnTo>
                <a:lnTo>
                  <a:pt x="0" y="1475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346769" y="1019175"/>
            <a:ext cx="9594463" cy="68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4 Program Kerja Utama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45608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454681" y="1906456"/>
          <a:ext cx="17098209" cy="7048077"/>
        </p:xfrm>
        <a:graphic>
          <a:graphicData uri="http://schemas.openxmlformats.org/drawingml/2006/table">
            <a:tbl>
              <a:tblPr/>
              <a:tblGrid>
                <a:gridCol w="1306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6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2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32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4642"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E2A2B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No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E2A2B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Program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E2A2B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Target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E2A2B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Kegiatan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740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Optimalkan komunikasi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Meningkatnya </a:t>
                      </a:r>
                      <a:r>
                        <a:rPr lang="en-US" sz="1800" b="1">
                          <a:solidFill>
                            <a:srgbClr val="2E2A2B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keguyuban, kekompakan dan kebahagiaan</a:t>
                      </a: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anggota 4 organ di UI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Ngopi bareng 4 organ</a:t>
                      </a:r>
                      <a:endParaRPr lang="en-US" sz="1100"/>
                    </a:p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Gathering 4 organ</a:t>
                      </a:r>
                    </a:p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Forum santai SAUI</a:t>
                      </a:r>
                    </a:p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SAUI mendengar</a:t>
                      </a:r>
                    </a:p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Ngobrol bareng SAF</a:t>
                      </a: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8378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Diseminasi dan sosialisasi produk SA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Tersosialisasinya </a:t>
                      </a:r>
                      <a:r>
                        <a:rPr lang="en-US" sz="1800" b="1">
                          <a:solidFill>
                            <a:srgbClr val="2E2A2B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produk SA </a:t>
                      </a: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(norma, </a:t>
                      </a:r>
                      <a:r>
                        <a:rPr lang="en-US" sz="1800" i="1">
                          <a:solidFill>
                            <a:srgbClr val="2E2A2B"/>
                          </a:solidFill>
                          <a:latin typeface="Arial Italics"/>
                          <a:ea typeface="Arial Italics"/>
                          <a:cs typeface="Arial Italics"/>
                          <a:sym typeface="Arial Italics"/>
                        </a:rPr>
                        <a:t>policy brief</a:t>
                      </a: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borang pengawasan implementasi norma, keputusan dan peraturan SAUI)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Pertemuan koordinasi dengan SAF setiap 3 bulan</a:t>
                      </a:r>
                      <a:endParaRPr lang="en-US" sz="1100"/>
                    </a:p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Roadshow SAUI ke SAF</a:t>
                      </a:r>
                    </a:p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Audiensi dengan PAU</a:t>
                      </a: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9750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i="1">
                          <a:solidFill>
                            <a:srgbClr val="2E2A2B"/>
                          </a:solidFill>
                          <a:latin typeface="Arial Italics"/>
                          <a:ea typeface="Arial Italics"/>
                          <a:cs typeface="Arial Italics"/>
                          <a:sym typeface="Arial Italics"/>
                        </a:rPr>
                        <a:t>Bench marking </a:t>
                      </a: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untuk</a:t>
                      </a:r>
                      <a:r>
                        <a:rPr lang="en-US" sz="1800" i="1">
                          <a:solidFill>
                            <a:srgbClr val="2E2A2B"/>
                          </a:solidFill>
                          <a:latin typeface="Arial Italics"/>
                          <a:ea typeface="Arial Italics"/>
                          <a:cs typeface="Arial Italics"/>
                          <a:sym typeface="Arial Italics"/>
                        </a:rPr>
                        <a:t> </a:t>
                      </a: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menangkap program baru dan inovatif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2E2A2B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Terkumpulnya informasi </a:t>
                      </a: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yang dapat memperkaya program SAUI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Audiensi dan visitasi Kementerian / Lembaga</a:t>
                      </a:r>
                      <a:endParaRPr lang="en-US" sz="1100"/>
                    </a:p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Audiensi dan visitasi NGO / stakeholder dalam dan luar negeri</a:t>
                      </a:r>
                    </a:p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Audiensi dan visitasi Universitas dalam dan luar negeri</a:t>
                      </a: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755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Perkuat tata kelola organisasi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Dikuatkannya </a:t>
                      </a:r>
                      <a:r>
                        <a:rPr lang="en-US" sz="1800" b="1">
                          <a:solidFill>
                            <a:srgbClr val="2E2A2B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tata kelola organisasi </a:t>
                      </a: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organ untuk produktivitas UI</a:t>
                      </a:r>
                      <a:endParaRPr lang="en-US" sz="1100"/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Advokasi draft </a:t>
                      </a:r>
                      <a:r>
                        <a:rPr lang="en-US" sz="1800" i="1">
                          <a:solidFill>
                            <a:srgbClr val="2E2A2B"/>
                          </a:solidFill>
                          <a:latin typeface="Arial Italics"/>
                          <a:ea typeface="Arial Italics"/>
                          <a:cs typeface="Arial Italics"/>
                          <a:sym typeface="Arial Italics"/>
                        </a:rPr>
                        <a:t>executive review </a:t>
                      </a: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PP 75</a:t>
                      </a:r>
                      <a:endParaRPr lang="en-US" sz="1100"/>
                    </a:p>
                    <a:p>
                      <a:pPr marL="217171" lvl="1" indent="-108585" algn="l">
                        <a:lnSpc>
                          <a:spcPts val="3240"/>
                        </a:lnSpc>
                        <a:buFont typeface="Arial"/>
                        <a:buChar char="•"/>
                      </a:pPr>
                      <a:r>
                        <a:rPr lang="en-US" sz="1800">
                          <a:solidFill>
                            <a:srgbClr val="2E2A2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Selesaikan peraturan turunan PP 75</a:t>
                      </a: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3">
            <a:extLst>
              <a:ext uri="{FF2B5EF4-FFF2-40B4-BE49-F238E27FC236}">
                <a16:creationId xmlns:a16="http://schemas.microsoft.com/office/drawing/2014/main" id="{6ECD8FAD-7EF0-C2E3-809F-27B8D42C0A46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77058E44-D7F3-A5F8-4C18-E81EDE6F615A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DC9F6636-3FFF-D9C6-CD12-19061ADA4DFC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id="{67CBD8D9-56A6-7B3D-7785-C56C89295490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6802BC53-182F-D339-9BB3-561A3AB60940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396AB7BE-212C-4111-9C5A-8210239F8648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434EFE0A-ECF4-968B-BE94-7688EF6BAD1A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793D9212-77F8-C0F2-FA7A-1FD5F6659EF2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 Akademik Universitas Indonesia 2024-2029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0" y="0"/>
            <a:ext cx="3831923" cy="1475093"/>
          </a:xfrm>
          <a:custGeom>
            <a:avLst/>
            <a:gdLst/>
            <a:ahLst/>
            <a:cxnLst/>
            <a:rect l="l" t="t" r="r" b="b"/>
            <a:pathLst>
              <a:path w="3831923" h="1475093">
                <a:moveTo>
                  <a:pt x="0" y="0"/>
                </a:moveTo>
                <a:lnTo>
                  <a:pt x="3831923" y="0"/>
                </a:lnTo>
                <a:lnTo>
                  <a:pt x="3831923" y="1475093"/>
                </a:lnTo>
                <a:lnTo>
                  <a:pt x="0" y="1475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477408" y="582140"/>
            <a:ext cx="9594463" cy="68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 noProof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Realisasi 4 Program Kerja Utama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45608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04437"/>
              </p:ext>
            </p:extLst>
          </p:nvPr>
        </p:nvGraphicFramePr>
        <p:xfrm>
          <a:off x="533401" y="1546878"/>
          <a:ext cx="17089656" cy="7507060"/>
        </p:xfrm>
        <a:graphic>
          <a:graphicData uri="http://schemas.openxmlformats.org/drawingml/2006/table">
            <a:tbl>
              <a:tblPr/>
              <a:tblGrid>
                <a:gridCol w="914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2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147"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No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Program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Realisasi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462">
                <a:tc>
                  <a:txBody>
                    <a:bodyPr/>
                    <a:lstStyle/>
                    <a:p>
                      <a:pPr algn="ctr">
                        <a:lnSpc>
                          <a:spcPts val="3060"/>
                        </a:lnSpc>
                        <a:defRPr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60"/>
                        </a:lnSpc>
                        <a:defRPr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Optimalisasi komunikasi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Rapat kerja, 25 Februari 2024, mengundang 3 organ (pemaparan setiap organ, dan koordinasi lebih lanjut antar organ)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SAUI MENDENGAR </a:t>
                      </a: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(sudah launch, dan memperoleh 16 masukan dari orang tua maba terkait UKT &amp; IPI, mengajukan surat ke MWA yang melanjutkan ke Rektor)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Silaturahmi SAUI dengan rektor, DGB dan MWA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Rapat 4 organ 30 Januari dan 25 Maret 2024 (perkenalan MWA baru)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Rapat koordinasi 4 organ 28 Mei 2024, penetapan UKT &amp; IPI dan penerimaan oleh eksekutif, 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Rapat koordinasi 4 organ untuk penilaian kinerja rektor, masukan RKT / RKAT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Rapat kerja SA di Batam</a:t>
                      </a: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462">
                <a:tc>
                  <a:txBody>
                    <a:bodyPr/>
                    <a:lstStyle/>
                    <a:p>
                      <a:pPr algn="ctr">
                        <a:lnSpc>
                          <a:spcPts val="3060"/>
                        </a:lnSpc>
                        <a:defRPr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60"/>
                        </a:lnSpc>
                        <a:defRPr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Diseminasi dan sosialisasi produk SA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Rapat Koordinasi dengan SAF, 4 April 2024 </a:t>
                      </a: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(paparan dan sosialisasi program kerja SAUI, sosialisasi EMSA, Paparan pemilihan anggota mwa, dan diskusi terhadap masukan dari Fakultas)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Audiensi dengan PLT WR 1 &amp; WR 4, 25 April 2024</a:t>
                      </a: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. Pembahasan berbagai isu akademik dan kemahasiswaan, serta pengelolaan SDM dan Kerjasama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Audiensi dengan WR 3, Direktur Riset, Direktur SITP, Direktur PPM, dan Direktur STI </a:t>
                      </a: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UI terkait norma penelitian, inovasi, pengmas dan Sistem Informasi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Audiensi dengan Direktur Sumber Daya Kemendikbudristek </a:t>
                      </a: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terkait arah pengembangan tenaga dosen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Audiensi dengan Dirpen, Dirmawa, BKM</a:t>
                      </a: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" name="Group 3">
            <a:extLst>
              <a:ext uri="{FF2B5EF4-FFF2-40B4-BE49-F238E27FC236}">
                <a16:creationId xmlns:a16="http://schemas.microsoft.com/office/drawing/2014/main" id="{CECED7C3-A8DB-2B7A-C3EA-C8912C55CCDF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38F452D5-F7DE-63A2-2AF3-4E57A93F932E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F8C90F0C-C221-BCAD-6121-290258EEFA86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id="{FED8E239-0F0B-88E5-E9E2-B43EE05E9371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24BC4CBA-312D-5D10-4988-968744A59355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178CCE69-E8D0-95D5-CB15-45D457BC1F1F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7D46D81E-9F50-F9B4-9ACD-DBFAEB278C90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8524FB31-349E-57F0-B730-90C2070D4E09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 Akademik Universitas Indonesia 2024-2029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0250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0" y="0"/>
            <a:ext cx="3831923" cy="1475093"/>
          </a:xfrm>
          <a:custGeom>
            <a:avLst/>
            <a:gdLst/>
            <a:ahLst/>
            <a:cxnLst/>
            <a:rect l="l" t="t" r="r" b="b"/>
            <a:pathLst>
              <a:path w="3831923" h="1475093">
                <a:moveTo>
                  <a:pt x="0" y="0"/>
                </a:moveTo>
                <a:lnTo>
                  <a:pt x="3831923" y="0"/>
                </a:lnTo>
                <a:lnTo>
                  <a:pt x="3831923" y="1475093"/>
                </a:lnTo>
                <a:lnTo>
                  <a:pt x="0" y="1475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346768" y="1387207"/>
            <a:ext cx="9594463" cy="68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 noProof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Realisasi 4 Program Kerja Utama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45608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675800"/>
              </p:ext>
            </p:extLst>
          </p:nvPr>
        </p:nvGraphicFramePr>
        <p:xfrm>
          <a:off x="609600" y="2549802"/>
          <a:ext cx="17306435" cy="475116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01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147"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No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Program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39"/>
                        </a:lnSpc>
                        <a:defRPr/>
                      </a:pPr>
                      <a:r>
                        <a:rPr lang="en-US" sz="2299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Realisasi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3066">
                <a:tc>
                  <a:txBody>
                    <a:bodyPr/>
                    <a:lstStyle/>
                    <a:p>
                      <a:pPr algn="ctr">
                        <a:lnSpc>
                          <a:spcPts val="3060"/>
                        </a:lnSpc>
                        <a:defRPr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60"/>
                        </a:lnSpc>
                        <a:defRPr/>
                      </a:pPr>
                      <a:r>
                        <a:rPr lang="en-US" sz="1700" i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Italics"/>
                          <a:cs typeface="Calibri" panose="020F0502020204030204" pitchFamily="34" charset="0"/>
                          <a:sym typeface="Arial Italics"/>
                        </a:rPr>
                        <a:t>Bench marking </a:t>
                      </a: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untuk</a:t>
                      </a:r>
                      <a:r>
                        <a:rPr lang="en-US" sz="1700" i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Italics"/>
                          <a:cs typeface="Calibri" panose="020F0502020204030204" pitchFamily="34" charset="0"/>
                          <a:sym typeface="Arial Italics"/>
                        </a:rPr>
                        <a:t> </a:t>
                      </a: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menangkap program baru dan inovatif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Kunjungan SAUI ke Sumedang </a:t>
                      </a: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(bersama MWA) untuk melihat transformasi digital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Pertemuan terbatas dengan Bapak Ignasius Jonan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Diskusi dengan MSA PTN BH, di UNAND 31 Mei – 1 Juni 2024.  Tema: Tenaga Dosen Peneliti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Diskusi MSA PTN BH, UT, di Lombok, 9 – 11 Agustus, Tema: Penelitian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Diskusi MSA PTNBH di Yogyakarta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b="1" i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Sharing best practices </a:t>
                      </a: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oleh Pak Ignasius Jonan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b="1" i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Bench Marking </a:t>
                      </a: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NUS</a:t>
                      </a:r>
                    </a:p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Audiensi dengan </a:t>
                      </a: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Kemendikti Sainstek</a:t>
                      </a: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107">
                <a:tc>
                  <a:txBody>
                    <a:bodyPr/>
                    <a:lstStyle/>
                    <a:p>
                      <a:pPr algn="ctr">
                        <a:lnSpc>
                          <a:spcPts val="3060"/>
                        </a:lnSpc>
                        <a:defRPr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60"/>
                        </a:lnSpc>
                        <a:defRPr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Perkuat tata kelola organisasi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5105" lvl="1" indent="-102553" algn="l">
                        <a:lnSpc>
                          <a:spcPts val="306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700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Pembangunan dan mulai beroperasinya sistem </a:t>
                      </a:r>
                      <a:r>
                        <a:rPr lang="en-US" sz="1700" b="1" noProof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 Bold"/>
                          <a:cs typeface="Calibri" panose="020F0502020204030204" pitchFamily="34" charset="0"/>
                          <a:sym typeface="Arial Bold"/>
                        </a:rPr>
                        <a:t>EMSA SAUI diperluas hingga EMSA SA Fakultas</a:t>
                      </a:r>
                      <a:endParaRPr lang="en-US" sz="1100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75" marR="137175" marT="137175" marB="137175" anchor="ctr">
                    <a:lnL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3">
            <a:extLst>
              <a:ext uri="{FF2B5EF4-FFF2-40B4-BE49-F238E27FC236}">
                <a16:creationId xmlns:a16="http://schemas.microsoft.com/office/drawing/2014/main" id="{6DE05F98-C28A-D49D-4CA3-EB57BA1D483A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5F96D723-8380-1308-FD1F-C9F330125EBF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AFD375B3-B38E-BF7A-C895-C3BC75A8932D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id="{5792EFFE-0E6B-A70C-7B71-2E543D8D9AAC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6E301705-425D-A8B7-58B3-AD767AB1299E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BDACE078-FE1D-764E-06C4-7423FD332E63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E6399533-57B2-5D09-F442-9429653918F6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B46F36BE-9885-44DA-0207-3B85CDED397A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 Akademik Universitas Indonesia 2024-2029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8DFEE4-BBC3-353F-A022-59D27A9DC7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990" b="3344"/>
          <a:stretch/>
        </p:blipFill>
        <p:spPr>
          <a:xfrm>
            <a:off x="431037" y="391290"/>
            <a:ext cx="10740212" cy="5370106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DC0856-2C3A-70BE-91D4-3190FCFB26CE}"/>
              </a:ext>
            </a:extLst>
          </p:cNvPr>
          <p:cNvSpPr txBox="1"/>
          <p:nvPr/>
        </p:nvSpPr>
        <p:spPr>
          <a:xfrm>
            <a:off x="855731" y="6117461"/>
            <a:ext cx="460899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i="1" noProof="1"/>
              <a:t>Benchmarking</a:t>
            </a:r>
            <a:r>
              <a:rPr lang="en-US" sz="2800" noProof="1"/>
              <a:t> SAUI di National University Singapore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23D4999E-5AF8-A985-97E0-B666A0D64B73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47109A63-EC85-5A6B-0717-C58A5558B876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BD8CBC75-7E6C-816D-A8AD-5F706F297EF4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15">
                <a:extLst>
                  <a:ext uri="{FF2B5EF4-FFF2-40B4-BE49-F238E27FC236}">
                    <a16:creationId xmlns:a16="http://schemas.microsoft.com/office/drawing/2014/main" id="{3E44090A-A5BD-DF20-17EC-3BB154C07351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055F8800-5F4C-1D30-967F-CBB51A7B2948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4ED61018-FE81-DA66-5DAA-6953BE03B48C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18">
                <a:extLst>
                  <a:ext uri="{FF2B5EF4-FFF2-40B4-BE49-F238E27FC236}">
                    <a16:creationId xmlns:a16="http://schemas.microsoft.com/office/drawing/2014/main" id="{A56702F3-26BE-57B2-5C73-567B803D53E7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194C05-BEEE-0C9E-8F35-EFC2DAB1A4A3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sp>
        <p:nvSpPr>
          <p:cNvPr id="25" name="Freeform 60">
            <a:extLst>
              <a:ext uri="{FF2B5EF4-FFF2-40B4-BE49-F238E27FC236}">
                <a16:creationId xmlns:a16="http://schemas.microsoft.com/office/drawing/2014/main" id="{3F074A86-F297-A672-B76F-E34C9BA9178E}"/>
              </a:ext>
            </a:extLst>
          </p:cNvPr>
          <p:cNvSpPr/>
          <p:nvPr/>
        </p:nvSpPr>
        <p:spPr>
          <a:xfrm>
            <a:off x="866364" y="7402519"/>
            <a:ext cx="3062446" cy="1178692"/>
          </a:xfrm>
          <a:custGeom>
            <a:avLst/>
            <a:gdLst/>
            <a:ahLst/>
            <a:cxnLst/>
            <a:rect l="l" t="t" r="r" b="b"/>
            <a:pathLst>
              <a:path w="3062446" h="1178692">
                <a:moveTo>
                  <a:pt x="0" y="0"/>
                </a:moveTo>
                <a:lnTo>
                  <a:pt x="3062446" y="0"/>
                </a:lnTo>
                <a:lnTo>
                  <a:pt x="3062446" y="1178692"/>
                </a:lnTo>
                <a:lnTo>
                  <a:pt x="0" y="1178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041BC-A0A4-1EB6-590B-E5CB0C9C52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3615"/>
          <a:stretch/>
        </p:blipFill>
        <p:spPr>
          <a:xfrm>
            <a:off x="11364130" y="391290"/>
            <a:ext cx="5295707" cy="4500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DD791-3AEB-276E-01CF-ED28E5BB5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130" y="4964412"/>
            <a:ext cx="5765255" cy="4323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224D4-67DF-953E-7A44-A7280583C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89" y="4338305"/>
            <a:ext cx="5048360" cy="50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3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505538" y="245988"/>
            <a:ext cx="3062446" cy="1178692"/>
          </a:xfrm>
          <a:custGeom>
            <a:avLst/>
            <a:gdLst/>
            <a:ahLst/>
            <a:cxnLst/>
            <a:rect l="l" t="t" r="r" b="b"/>
            <a:pathLst>
              <a:path w="3062446" h="1178692">
                <a:moveTo>
                  <a:pt x="0" y="0"/>
                </a:moveTo>
                <a:lnTo>
                  <a:pt x="3062446" y="0"/>
                </a:lnTo>
                <a:lnTo>
                  <a:pt x="3062446" y="1178692"/>
                </a:lnTo>
                <a:lnTo>
                  <a:pt x="0" y="117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400" y="6424315"/>
            <a:ext cx="2061395" cy="2148185"/>
          </a:xfrm>
          <a:custGeom>
            <a:avLst/>
            <a:gdLst/>
            <a:ahLst/>
            <a:cxnLst/>
            <a:rect l="l" t="t" r="r" b="b"/>
            <a:pathLst>
              <a:path w="2647441" h="2652612">
                <a:moveTo>
                  <a:pt x="0" y="0"/>
                </a:moveTo>
                <a:lnTo>
                  <a:pt x="2647441" y="0"/>
                </a:lnTo>
                <a:lnTo>
                  <a:pt x="2647441" y="2652612"/>
                </a:lnTo>
                <a:lnTo>
                  <a:pt x="0" y="2652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359722" y="-1211740"/>
            <a:ext cx="11075694" cy="12621873"/>
          </a:xfrm>
          <a:custGeom>
            <a:avLst/>
            <a:gdLst/>
            <a:ahLst/>
            <a:cxnLst/>
            <a:rect l="l" t="t" r="r" b="b"/>
            <a:pathLst>
              <a:path w="11075694" h="12621873">
                <a:moveTo>
                  <a:pt x="0" y="0"/>
                </a:moveTo>
                <a:lnTo>
                  <a:pt x="11075694" y="0"/>
                </a:lnTo>
                <a:lnTo>
                  <a:pt x="11075694" y="12621873"/>
                </a:lnTo>
                <a:lnTo>
                  <a:pt x="0" y="12621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3" name="Group 13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88912" y="5843214"/>
            <a:ext cx="8593145" cy="3372810"/>
          </a:xfrm>
          <a:custGeom>
            <a:avLst/>
            <a:gdLst/>
            <a:ahLst/>
            <a:cxnLst/>
            <a:rect l="l" t="t" r="r" b="b"/>
            <a:pathLst>
              <a:path w="8593145" h="3372810">
                <a:moveTo>
                  <a:pt x="0" y="0"/>
                </a:moveTo>
                <a:lnTo>
                  <a:pt x="8593146" y="0"/>
                </a:lnTo>
                <a:lnTo>
                  <a:pt x="8593146" y="3372810"/>
                </a:lnTo>
                <a:lnTo>
                  <a:pt x="0" y="3372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/>
          <p:cNvSpPr/>
          <p:nvPr/>
        </p:nvSpPr>
        <p:spPr>
          <a:xfrm>
            <a:off x="6096000" y="3961327"/>
            <a:ext cx="8593145" cy="1976423"/>
          </a:xfrm>
          <a:custGeom>
            <a:avLst/>
            <a:gdLst/>
            <a:ahLst/>
            <a:cxnLst/>
            <a:rect l="l" t="t" r="r" b="b"/>
            <a:pathLst>
              <a:path w="8593145" h="1976423">
                <a:moveTo>
                  <a:pt x="0" y="0"/>
                </a:moveTo>
                <a:lnTo>
                  <a:pt x="8593146" y="0"/>
                </a:lnTo>
                <a:lnTo>
                  <a:pt x="8593146" y="1976424"/>
                </a:lnTo>
                <a:lnTo>
                  <a:pt x="0" y="19764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61025" y="3824450"/>
            <a:ext cx="2476770" cy="2476770"/>
          </a:xfrm>
          <a:custGeom>
            <a:avLst/>
            <a:gdLst/>
            <a:ahLst/>
            <a:cxnLst/>
            <a:rect l="l" t="t" r="r" b="b"/>
            <a:pathLst>
              <a:path w="2476770" h="2476770">
                <a:moveTo>
                  <a:pt x="0" y="0"/>
                </a:moveTo>
                <a:lnTo>
                  <a:pt x="2476770" y="0"/>
                </a:lnTo>
                <a:lnTo>
                  <a:pt x="2476770" y="2476770"/>
                </a:lnTo>
                <a:lnTo>
                  <a:pt x="0" y="2476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89FBD324-824E-3A67-809E-E56E525CCE1C}"/>
              </a:ext>
            </a:extLst>
          </p:cNvPr>
          <p:cNvSpPr txBox="1"/>
          <p:nvPr/>
        </p:nvSpPr>
        <p:spPr>
          <a:xfrm>
            <a:off x="4296255" y="455226"/>
            <a:ext cx="9444288" cy="720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4"/>
              </a:lnSpc>
            </a:pPr>
            <a:r>
              <a:rPr lang="en-US" sz="3600" b="1" spc="-164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Benchmarking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E98466-D8F3-944E-CC36-B11DCC61F4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9" y="1519661"/>
            <a:ext cx="14227500" cy="11786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2BF920A-1196-767B-5E10-C9CF900960AD}"/>
              </a:ext>
            </a:extLst>
          </p:cNvPr>
          <p:cNvSpPr txBox="1"/>
          <p:nvPr/>
        </p:nvSpPr>
        <p:spPr>
          <a:xfrm>
            <a:off x="4030601" y="2795609"/>
            <a:ext cx="9197903" cy="958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1"/>
              <a:t>Dana operasional NUS 1 tahun = </a:t>
            </a:r>
            <a:r>
              <a:rPr lang="en-US" sz="2400" b="1" noProof="1"/>
              <a:t>35 trilyun rupiah </a:t>
            </a:r>
            <a:r>
              <a:rPr lang="en-US" sz="2400" noProof="1"/>
              <a:t>(60% dari Pemerintah)</a:t>
            </a:r>
          </a:p>
          <a:p>
            <a:pPr>
              <a:lnSpc>
                <a:spcPct val="150000"/>
              </a:lnSpc>
            </a:pPr>
            <a:r>
              <a:rPr lang="en-US" sz="2400" noProof="1"/>
              <a:t>Dana abadi NUS = </a:t>
            </a:r>
            <a:r>
              <a:rPr lang="en-US" sz="2400" b="1" noProof="1"/>
              <a:t>74 trilyun rupiah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21733" y="1722102"/>
            <a:ext cx="3168673" cy="5099802"/>
            <a:chOff x="0" y="0"/>
            <a:chExt cx="1244818" cy="20034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44818" cy="2003464"/>
            </a:xfrm>
            <a:custGeom>
              <a:avLst/>
              <a:gdLst/>
              <a:ahLst/>
              <a:cxnLst/>
              <a:rect l="l" t="t" r="r" b="b"/>
              <a:pathLst>
                <a:path w="1244818" h="2003464">
                  <a:moveTo>
                    <a:pt x="105061" y="0"/>
                  </a:moveTo>
                  <a:lnTo>
                    <a:pt x="1139757" y="0"/>
                  </a:lnTo>
                  <a:cubicBezTo>
                    <a:pt x="1167621" y="0"/>
                    <a:pt x="1194344" y="11069"/>
                    <a:pt x="1214046" y="30772"/>
                  </a:cubicBezTo>
                  <a:cubicBezTo>
                    <a:pt x="1233749" y="50474"/>
                    <a:pt x="1244818" y="77197"/>
                    <a:pt x="1244818" y="105061"/>
                  </a:cubicBezTo>
                  <a:lnTo>
                    <a:pt x="1244818" y="1898404"/>
                  </a:lnTo>
                  <a:cubicBezTo>
                    <a:pt x="1244818" y="1926267"/>
                    <a:pt x="1233749" y="1952990"/>
                    <a:pt x="1214046" y="1972693"/>
                  </a:cubicBezTo>
                  <a:cubicBezTo>
                    <a:pt x="1194344" y="1992395"/>
                    <a:pt x="1167621" y="2003464"/>
                    <a:pt x="1139757" y="2003464"/>
                  </a:cubicBezTo>
                  <a:lnTo>
                    <a:pt x="105061" y="2003464"/>
                  </a:lnTo>
                  <a:cubicBezTo>
                    <a:pt x="47037" y="2003464"/>
                    <a:pt x="0" y="1956427"/>
                    <a:pt x="0" y="1898404"/>
                  </a:cubicBezTo>
                  <a:lnTo>
                    <a:pt x="0" y="105061"/>
                  </a:lnTo>
                  <a:cubicBezTo>
                    <a:pt x="0" y="47037"/>
                    <a:pt x="47037" y="0"/>
                    <a:pt x="105061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44818" cy="2041564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6440" y="1937990"/>
            <a:ext cx="2739261" cy="552724"/>
            <a:chOff x="0" y="0"/>
            <a:chExt cx="1076122" cy="2171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36742" y="0"/>
                  </a:moveTo>
                  <a:lnTo>
                    <a:pt x="1039381" y="0"/>
                  </a:lnTo>
                  <a:cubicBezTo>
                    <a:pt x="1049125" y="0"/>
                    <a:pt x="1058471" y="3871"/>
                    <a:pt x="1065361" y="10761"/>
                  </a:cubicBezTo>
                  <a:cubicBezTo>
                    <a:pt x="1072251" y="17652"/>
                    <a:pt x="1076122" y="26997"/>
                    <a:pt x="1076122" y="36742"/>
                  </a:cubicBezTo>
                  <a:lnTo>
                    <a:pt x="1076122" y="180397"/>
                  </a:lnTo>
                  <a:cubicBezTo>
                    <a:pt x="1076122" y="190141"/>
                    <a:pt x="1072251" y="199487"/>
                    <a:pt x="1065361" y="206377"/>
                  </a:cubicBezTo>
                  <a:cubicBezTo>
                    <a:pt x="1058471" y="213267"/>
                    <a:pt x="1049125" y="217138"/>
                    <a:pt x="1039381" y="217138"/>
                  </a:cubicBezTo>
                  <a:lnTo>
                    <a:pt x="36742" y="217138"/>
                  </a:lnTo>
                  <a:cubicBezTo>
                    <a:pt x="26997" y="217138"/>
                    <a:pt x="17652" y="213267"/>
                    <a:pt x="10761" y="206377"/>
                  </a:cubicBezTo>
                  <a:cubicBezTo>
                    <a:pt x="3871" y="199487"/>
                    <a:pt x="0" y="190141"/>
                    <a:pt x="0" y="180397"/>
                  </a:cubicBezTo>
                  <a:lnTo>
                    <a:pt x="0" y="36742"/>
                  </a:lnTo>
                  <a:cubicBezTo>
                    <a:pt x="0" y="26997"/>
                    <a:pt x="3871" y="17652"/>
                    <a:pt x="10761" y="10761"/>
                  </a:cubicBezTo>
                  <a:cubicBezTo>
                    <a:pt x="17652" y="3871"/>
                    <a:pt x="26997" y="0"/>
                    <a:pt x="3674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94868" y="2134860"/>
            <a:ext cx="2622404" cy="1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en-US" sz="1340" b="1" spc="-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Partners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6440" y="2659131"/>
            <a:ext cx="2450835" cy="173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Alumni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Goverment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Private Corporate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Hospital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Professional organization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Academic institution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Community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Industry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Philantrophyst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058003" y="1722102"/>
            <a:ext cx="3168673" cy="2829037"/>
            <a:chOff x="0" y="0"/>
            <a:chExt cx="1244818" cy="11113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44818" cy="1111391"/>
            </a:xfrm>
            <a:custGeom>
              <a:avLst/>
              <a:gdLst/>
              <a:ahLst/>
              <a:cxnLst/>
              <a:rect l="l" t="t" r="r" b="b"/>
              <a:pathLst>
                <a:path w="1244818" h="1111391">
                  <a:moveTo>
                    <a:pt x="105061" y="0"/>
                  </a:moveTo>
                  <a:lnTo>
                    <a:pt x="1139757" y="0"/>
                  </a:lnTo>
                  <a:cubicBezTo>
                    <a:pt x="1167621" y="0"/>
                    <a:pt x="1194344" y="11069"/>
                    <a:pt x="1214046" y="30772"/>
                  </a:cubicBezTo>
                  <a:cubicBezTo>
                    <a:pt x="1233749" y="50474"/>
                    <a:pt x="1244818" y="77197"/>
                    <a:pt x="1244818" y="105061"/>
                  </a:cubicBezTo>
                  <a:lnTo>
                    <a:pt x="1244818" y="1006330"/>
                  </a:lnTo>
                  <a:cubicBezTo>
                    <a:pt x="1244818" y="1034194"/>
                    <a:pt x="1233749" y="1060917"/>
                    <a:pt x="1214046" y="1080620"/>
                  </a:cubicBezTo>
                  <a:cubicBezTo>
                    <a:pt x="1194344" y="1100322"/>
                    <a:pt x="1167621" y="1111391"/>
                    <a:pt x="1139757" y="1111391"/>
                  </a:cubicBezTo>
                  <a:lnTo>
                    <a:pt x="105061" y="1111391"/>
                  </a:lnTo>
                  <a:cubicBezTo>
                    <a:pt x="47037" y="1111391"/>
                    <a:pt x="0" y="1064354"/>
                    <a:pt x="0" y="1006330"/>
                  </a:cubicBezTo>
                  <a:lnTo>
                    <a:pt x="0" y="105061"/>
                  </a:lnTo>
                  <a:cubicBezTo>
                    <a:pt x="0" y="47037"/>
                    <a:pt x="47037" y="0"/>
                    <a:pt x="105061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44818" cy="1149491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272710" y="1937990"/>
            <a:ext cx="2739261" cy="552724"/>
            <a:chOff x="0" y="0"/>
            <a:chExt cx="1076122" cy="2171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36742" y="0"/>
                  </a:moveTo>
                  <a:lnTo>
                    <a:pt x="1039381" y="0"/>
                  </a:lnTo>
                  <a:cubicBezTo>
                    <a:pt x="1049125" y="0"/>
                    <a:pt x="1058471" y="3871"/>
                    <a:pt x="1065361" y="10761"/>
                  </a:cubicBezTo>
                  <a:cubicBezTo>
                    <a:pt x="1072251" y="17652"/>
                    <a:pt x="1076122" y="26997"/>
                    <a:pt x="1076122" y="36742"/>
                  </a:cubicBezTo>
                  <a:lnTo>
                    <a:pt x="1076122" y="180397"/>
                  </a:lnTo>
                  <a:cubicBezTo>
                    <a:pt x="1076122" y="190141"/>
                    <a:pt x="1072251" y="199487"/>
                    <a:pt x="1065361" y="206377"/>
                  </a:cubicBezTo>
                  <a:cubicBezTo>
                    <a:pt x="1058471" y="213267"/>
                    <a:pt x="1049125" y="217138"/>
                    <a:pt x="1039381" y="217138"/>
                  </a:cubicBezTo>
                  <a:lnTo>
                    <a:pt x="36742" y="217138"/>
                  </a:lnTo>
                  <a:cubicBezTo>
                    <a:pt x="26997" y="217138"/>
                    <a:pt x="17652" y="213267"/>
                    <a:pt x="10761" y="206377"/>
                  </a:cubicBezTo>
                  <a:cubicBezTo>
                    <a:pt x="3871" y="199487"/>
                    <a:pt x="0" y="190141"/>
                    <a:pt x="0" y="180397"/>
                  </a:cubicBezTo>
                  <a:lnTo>
                    <a:pt x="0" y="36742"/>
                  </a:lnTo>
                  <a:cubicBezTo>
                    <a:pt x="0" y="26997"/>
                    <a:pt x="3871" y="17652"/>
                    <a:pt x="10761" y="10761"/>
                  </a:cubicBezTo>
                  <a:cubicBezTo>
                    <a:pt x="17652" y="3871"/>
                    <a:pt x="26997" y="0"/>
                    <a:pt x="3674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31138" y="2134860"/>
            <a:ext cx="2622404" cy="1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en-US" sz="1340" b="1" spc="-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Activities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72710" y="2659131"/>
            <a:ext cx="2450835" cy="173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Formal Education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Online Course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Training and Workshop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Research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Publication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Community Engagement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Business Development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Consultancy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Innovation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392706" y="1722102"/>
            <a:ext cx="3168673" cy="5099802"/>
            <a:chOff x="0" y="0"/>
            <a:chExt cx="1244818" cy="200346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44818" cy="2003464"/>
            </a:xfrm>
            <a:custGeom>
              <a:avLst/>
              <a:gdLst/>
              <a:ahLst/>
              <a:cxnLst/>
              <a:rect l="l" t="t" r="r" b="b"/>
              <a:pathLst>
                <a:path w="1244818" h="2003464">
                  <a:moveTo>
                    <a:pt x="105061" y="0"/>
                  </a:moveTo>
                  <a:lnTo>
                    <a:pt x="1139757" y="0"/>
                  </a:lnTo>
                  <a:cubicBezTo>
                    <a:pt x="1167621" y="0"/>
                    <a:pt x="1194344" y="11069"/>
                    <a:pt x="1214046" y="30772"/>
                  </a:cubicBezTo>
                  <a:cubicBezTo>
                    <a:pt x="1233749" y="50474"/>
                    <a:pt x="1244818" y="77197"/>
                    <a:pt x="1244818" y="105061"/>
                  </a:cubicBezTo>
                  <a:lnTo>
                    <a:pt x="1244818" y="1898404"/>
                  </a:lnTo>
                  <a:cubicBezTo>
                    <a:pt x="1244818" y="1926267"/>
                    <a:pt x="1233749" y="1952990"/>
                    <a:pt x="1214046" y="1972693"/>
                  </a:cubicBezTo>
                  <a:cubicBezTo>
                    <a:pt x="1194344" y="1992395"/>
                    <a:pt x="1167621" y="2003464"/>
                    <a:pt x="1139757" y="2003464"/>
                  </a:cubicBezTo>
                  <a:lnTo>
                    <a:pt x="105061" y="2003464"/>
                  </a:lnTo>
                  <a:cubicBezTo>
                    <a:pt x="47037" y="2003464"/>
                    <a:pt x="0" y="1956427"/>
                    <a:pt x="0" y="1898404"/>
                  </a:cubicBezTo>
                  <a:lnTo>
                    <a:pt x="0" y="105061"/>
                  </a:lnTo>
                  <a:cubicBezTo>
                    <a:pt x="0" y="47037"/>
                    <a:pt x="47037" y="0"/>
                    <a:pt x="105061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244818" cy="2041564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07412" y="1937990"/>
            <a:ext cx="2739261" cy="552724"/>
            <a:chOff x="0" y="0"/>
            <a:chExt cx="1076122" cy="21713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36742" y="0"/>
                  </a:moveTo>
                  <a:lnTo>
                    <a:pt x="1039381" y="0"/>
                  </a:lnTo>
                  <a:cubicBezTo>
                    <a:pt x="1049125" y="0"/>
                    <a:pt x="1058471" y="3871"/>
                    <a:pt x="1065361" y="10761"/>
                  </a:cubicBezTo>
                  <a:cubicBezTo>
                    <a:pt x="1072251" y="17652"/>
                    <a:pt x="1076122" y="26997"/>
                    <a:pt x="1076122" y="36742"/>
                  </a:cubicBezTo>
                  <a:lnTo>
                    <a:pt x="1076122" y="180397"/>
                  </a:lnTo>
                  <a:cubicBezTo>
                    <a:pt x="1076122" y="190141"/>
                    <a:pt x="1072251" y="199487"/>
                    <a:pt x="1065361" y="206377"/>
                  </a:cubicBezTo>
                  <a:cubicBezTo>
                    <a:pt x="1058471" y="213267"/>
                    <a:pt x="1049125" y="217138"/>
                    <a:pt x="1039381" y="217138"/>
                  </a:cubicBezTo>
                  <a:lnTo>
                    <a:pt x="36742" y="217138"/>
                  </a:lnTo>
                  <a:cubicBezTo>
                    <a:pt x="26997" y="217138"/>
                    <a:pt x="17652" y="213267"/>
                    <a:pt x="10761" y="206377"/>
                  </a:cubicBezTo>
                  <a:cubicBezTo>
                    <a:pt x="3871" y="199487"/>
                    <a:pt x="0" y="190141"/>
                    <a:pt x="0" y="180397"/>
                  </a:cubicBezTo>
                  <a:lnTo>
                    <a:pt x="0" y="36742"/>
                  </a:lnTo>
                  <a:cubicBezTo>
                    <a:pt x="0" y="26997"/>
                    <a:pt x="3871" y="17652"/>
                    <a:pt x="10761" y="10761"/>
                  </a:cubicBezTo>
                  <a:cubicBezTo>
                    <a:pt x="17652" y="3871"/>
                    <a:pt x="26997" y="0"/>
                    <a:pt x="3674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665841" y="2134860"/>
            <a:ext cx="2622404" cy="1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en-US" sz="1340" b="1" spc="-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Value Proposition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07412" y="2659131"/>
            <a:ext cx="2450835" cy="173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World ranking university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The best human resources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Cutting edge knowledge and technology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scientific best practice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Teaching hospital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Research institute 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Goodwill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0730525" y="1722102"/>
            <a:ext cx="3168673" cy="2829037"/>
            <a:chOff x="0" y="0"/>
            <a:chExt cx="1244818" cy="111139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44818" cy="1111391"/>
            </a:xfrm>
            <a:custGeom>
              <a:avLst/>
              <a:gdLst/>
              <a:ahLst/>
              <a:cxnLst/>
              <a:rect l="l" t="t" r="r" b="b"/>
              <a:pathLst>
                <a:path w="1244818" h="1111391">
                  <a:moveTo>
                    <a:pt x="105061" y="0"/>
                  </a:moveTo>
                  <a:lnTo>
                    <a:pt x="1139757" y="0"/>
                  </a:lnTo>
                  <a:cubicBezTo>
                    <a:pt x="1167621" y="0"/>
                    <a:pt x="1194344" y="11069"/>
                    <a:pt x="1214046" y="30772"/>
                  </a:cubicBezTo>
                  <a:cubicBezTo>
                    <a:pt x="1233749" y="50474"/>
                    <a:pt x="1244818" y="77197"/>
                    <a:pt x="1244818" y="105061"/>
                  </a:cubicBezTo>
                  <a:lnTo>
                    <a:pt x="1244818" y="1006330"/>
                  </a:lnTo>
                  <a:cubicBezTo>
                    <a:pt x="1244818" y="1034194"/>
                    <a:pt x="1233749" y="1060917"/>
                    <a:pt x="1214046" y="1080620"/>
                  </a:cubicBezTo>
                  <a:cubicBezTo>
                    <a:pt x="1194344" y="1100322"/>
                    <a:pt x="1167621" y="1111391"/>
                    <a:pt x="1139757" y="1111391"/>
                  </a:cubicBezTo>
                  <a:lnTo>
                    <a:pt x="105061" y="1111391"/>
                  </a:lnTo>
                  <a:cubicBezTo>
                    <a:pt x="47037" y="1111391"/>
                    <a:pt x="0" y="1064354"/>
                    <a:pt x="0" y="1006330"/>
                  </a:cubicBezTo>
                  <a:lnTo>
                    <a:pt x="0" y="105061"/>
                  </a:lnTo>
                  <a:cubicBezTo>
                    <a:pt x="0" y="47037"/>
                    <a:pt x="47037" y="0"/>
                    <a:pt x="105061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244818" cy="1149491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945231" y="1937990"/>
            <a:ext cx="2739261" cy="552724"/>
            <a:chOff x="0" y="0"/>
            <a:chExt cx="1076122" cy="21713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36742" y="0"/>
                  </a:moveTo>
                  <a:lnTo>
                    <a:pt x="1039381" y="0"/>
                  </a:lnTo>
                  <a:cubicBezTo>
                    <a:pt x="1049125" y="0"/>
                    <a:pt x="1058471" y="3871"/>
                    <a:pt x="1065361" y="10761"/>
                  </a:cubicBezTo>
                  <a:cubicBezTo>
                    <a:pt x="1072251" y="17652"/>
                    <a:pt x="1076122" y="26997"/>
                    <a:pt x="1076122" y="36742"/>
                  </a:cubicBezTo>
                  <a:lnTo>
                    <a:pt x="1076122" y="180397"/>
                  </a:lnTo>
                  <a:cubicBezTo>
                    <a:pt x="1076122" y="190141"/>
                    <a:pt x="1072251" y="199487"/>
                    <a:pt x="1065361" y="206377"/>
                  </a:cubicBezTo>
                  <a:cubicBezTo>
                    <a:pt x="1058471" y="213267"/>
                    <a:pt x="1049125" y="217138"/>
                    <a:pt x="1039381" y="217138"/>
                  </a:cubicBezTo>
                  <a:lnTo>
                    <a:pt x="36742" y="217138"/>
                  </a:lnTo>
                  <a:cubicBezTo>
                    <a:pt x="26997" y="217138"/>
                    <a:pt x="17652" y="213267"/>
                    <a:pt x="10761" y="206377"/>
                  </a:cubicBezTo>
                  <a:cubicBezTo>
                    <a:pt x="3871" y="199487"/>
                    <a:pt x="0" y="190141"/>
                    <a:pt x="0" y="180397"/>
                  </a:cubicBezTo>
                  <a:lnTo>
                    <a:pt x="0" y="36742"/>
                  </a:lnTo>
                  <a:cubicBezTo>
                    <a:pt x="0" y="26997"/>
                    <a:pt x="3871" y="17652"/>
                    <a:pt x="10761" y="10761"/>
                  </a:cubicBezTo>
                  <a:cubicBezTo>
                    <a:pt x="17652" y="3871"/>
                    <a:pt x="26997" y="0"/>
                    <a:pt x="3674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1003659" y="2134860"/>
            <a:ext cx="2622404" cy="1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en-US" sz="1340" b="1" spc="-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Customer Relationships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945231" y="2659131"/>
            <a:ext cx="3119996" cy="1697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Formal Education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Fellowship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Training and worksop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Online learning program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Academic health system UI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UI Hospital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Consultancy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Hospital Services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Research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4065227" y="1722102"/>
            <a:ext cx="3168673" cy="5099802"/>
            <a:chOff x="0" y="0"/>
            <a:chExt cx="1244818" cy="200346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44818" cy="2003464"/>
            </a:xfrm>
            <a:custGeom>
              <a:avLst/>
              <a:gdLst/>
              <a:ahLst/>
              <a:cxnLst/>
              <a:rect l="l" t="t" r="r" b="b"/>
              <a:pathLst>
                <a:path w="1244818" h="2003464">
                  <a:moveTo>
                    <a:pt x="105061" y="0"/>
                  </a:moveTo>
                  <a:lnTo>
                    <a:pt x="1139757" y="0"/>
                  </a:lnTo>
                  <a:cubicBezTo>
                    <a:pt x="1167621" y="0"/>
                    <a:pt x="1194344" y="11069"/>
                    <a:pt x="1214046" y="30772"/>
                  </a:cubicBezTo>
                  <a:cubicBezTo>
                    <a:pt x="1233749" y="50474"/>
                    <a:pt x="1244818" y="77197"/>
                    <a:pt x="1244818" y="105061"/>
                  </a:cubicBezTo>
                  <a:lnTo>
                    <a:pt x="1244818" y="1898404"/>
                  </a:lnTo>
                  <a:cubicBezTo>
                    <a:pt x="1244818" y="1926267"/>
                    <a:pt x="1233749" y="1952990"/>
                    <a:pt x="1214046" y="1972693"/>
                  </a:cubicBezTo>
                  <a:cubicBezTo>
                    <a:pt x="1194344" y="1992395"/>
                    <a:pt x="1167621" y="2003464"/>
                    <a:pt x="1139757" y="2003464"/>
                  </a:cubicBezTo>
                  <a:lnTo>
                    <a:pt x="105061" y="2003464"/>
                  </a:lnTo>
                  <a:cubicBezTo>
                    <a:pt x="47037" y="2003464"/>
                    <a:pt x="0" y="1956427"/>
                    <a:pt x="0" y="1898404"/>
                  </a:cubicBezTo>
                  <a:lnTo>
                    <a:pt x="0" y="105061"/>
                  </a:lnTo>
                  <a:cubicBezTo>
                    <a:pt x="0" y="47037"/>
                    <a:pt x="47037" y="0"/>
                    <a:pt x="105061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244818" cy="2041564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279934" y="1937990"/>
            <a:ext cx="2739261" cy="552724"/>
            <a:chOff x="0" y="0"/>
            <a:chExt cx="1076122" cy="21713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36742" y="0"/>
                  </a:moveTo>
                  <a:lnTo>
                    <a:pt x="1039381" y="0"/>
                  </a:lnTo>
                  <a:cubicBezTo>
                    <a:pt x="1049125" y="0"/>
                    <a:pt x="1058471" y="3871"/>
                    <a:pt x="1065361" y="10761"/>
                  </a:cubicBezTo>
                  <a:cubicBezTo>
                    <a:pt x="1072251" y="17652"/>
                    <a:pt x="1076122" y="26997"/>
                    <a:pt x="1076122" y="36742"/>
                  </a:cubicBezTo>
                  <a:lnTo>
                    <a:pt x="1076122" y="180397"/>
                  </a:lnTo>
                  <a:cubicBezTo>
                    <a:pt x="1076122" y="190141"/>
                    <a:pt x="1072251" y="199487"/>
                    <a:pt x="1065361" y="206377"/>
                  </a:cubicBezTo>
                  <a:cubicBezTo>
                    <a:pt x="1058471" y="213267"/>
                    <a:pt x="1049125" y="217138"/>
                    <a:pt x="1039381" y="217138"/>
                  </a:cubicBezTo>
                  <a:lnTo>
                    <a:pt x="36742" y="217138"/>
                  </a:lnTo>
                  <a:cubicBezTo>
                    <a:pt x="26997" y="217138"/>
                    <a:pt x="17652" y="213267"/>
                    <a:pt x="10761" y="206377"/>
                  </a:cubicBezTo>
                  <a:cubicBezTo>
                    <a:pt x="3871" y="199487"/>
                    <a:pt x="0" y="190141"/>
                    <a:pt x="0" y="180397"/>
                  </a:cubicBezTo>
                  <a:lnTo>
                    <a:pt x="0" y="36742"/>
                  </a:lnTo>
                  <a:cubicBezTo>
                    <a:pt x="0" y="26997"/>
                    <a:pt x="3871" y="17652"/>
                    <a:pt x="10761" y="10761"/>
                  </a:cubicBezTo>
                  <a:cubicBezTo>
                    <a:pt x="17652" y="3871"/>
                    <a:pt x="26997" y="0"/>
                    <a:pt x="3674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4338362" y="2134860"/>
            <a:ext cx="2622404" cy="1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en-US" sz="1340" b="1" spc="-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Customer Segments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172580" y="2659131"/>
            <a:ext cx="2953967" cy="1697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Undergraduate student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Specialist Student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Sub-Specialist student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Master student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PhD student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Academic or research intitution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Goverment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Private Corporate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Industry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4058003" y="4719714"/>
            <a:ext cx="3168673" cy="2104905"/>
            <a:chOff x="0" y="0"/>
            <a:chExt cx="1244818" cy="82691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244818" cy="826915"/>
            </a:xfrm>
            <a:custGeom>
              <a:avLst/>
              <a:gdLst/>
              <a:ahLst/>
              <a:cxnLst/>
              <a:rect l="l" t="t" r="r" b="b"/>
              <a:pathLst>
                <a:path w="1244818" h="826915">
                  <a:moveTo>
                    <a:pt x="105061" y="0"/>
                  </a:moveTo>
                  <a:lnTo>
                    <a:pt x="1139757" y="0"/>
                  </a:lnTo>
                  <a:cubicBezTo>
                    <a:pt x="1167621" y="0"/>
                    <a:pt x="1194344" y="11069"/>
                    <a:pt x="1214046" y="30772"/>
                  </a:cubicBezTo>
                  <a:cubicBezTo>
                    <a:pt x="1233749" y="50474"/>
                    <a:pt x="1244818" y="77197"/>
                    <a:pt x="1244818" y="105061"/>
                  </a:cubicBezTo>
                  <a:lnTo>
                    <a:pt x="1244818" y="721854"/>
                  </a:lnTo>
                  <a:cubicBezTo>
                    <a:pt x="1244818" y="779877"/>
                    <a:pt x="1197780" y="826915"/>
                    <a:pt x="1139757" y="826915"/>
                  </a:cubicBezTo>
                  <a:lnTo>
                    <a:pt x="105061" y="826915"/>
                  </a:lnTo>
                  <a:cubicBezTo>
                    <a:pt x="77197" y="826915"/>
                    <a:pt x="50474" y="815846"/>
                    <a:pt x="30772" y="796143"/>
                  </a:cubicBezTo>
                  <a:cubicBezTo>
                    <a:pt x="11069" y="776440"/>
                    <a:pt x="0" y="749718"/>
                    <a:pt x="0" y="721854"/>
                  </a:cubicBezTo>
                  <a:lnTo>
                    <a:pt x="0" y="105061"/>
                  </a:lnTo>
                  <a:cubicBezTo>
                    <a:pt x="0" y="47037"/>
                    <a:pt x="47037" y="0"/>
                    <a:pt x="105061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1244818" cy="865015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4272710" y="4935603"/>
            <a:ext cx="2739261" cy="552724"/>
            <a:chOff x="0" y="0"/>
            <a:chExt cx="1076122" cy="21713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36742" y="0"/>
                  </a:moveTo>
                  <a:lnTo>
                    <a:pt x="1039381" y="0"/>
                  </a:lnTo>
                  <a:cubicBezTo>
                    <a:pt x="1049125" y="0"/>
                    <a:pt x="1058471" y="3871"/>
                    <a:pt x="1065361" y="10761"/>
                  </a:cubicBezTo>
                  <a:cubicBezTo>
                    <a:pt x="1072251" y="17652"/>
                    <a:pt x="1076122" y="26997"/>
                    <a:pt x="1076122" y="36742"/>
                  </a:cubicBezTo>
                  <a:lnTo>
                    <a:pt x="1076122" y="180397"/>
                  </a:lnTo>
                  <a:cubicBezTo>
                    <a:pt x="1076122" y="190141"/>
                    <a:pt x="1072251" y="199487"/>
                    <a:pt x="1065361" y="206377"/>
                  </a:cubicBezTo>
                  <a:cubicBezTo>
                    <a:pt x="1058471" y="213267"/>
                    <a:pt x="1049125" y="217138"/>
                    <a:pt x="1039381" y="217138"/>
                  </a:cubicBezTo>
                  <a:lnTo>
                    <a:pt x="36742" y="217138"/>
                  </a:lnTo>
                  <a:cubicBezTo>
                    <a:pt x="26997" y="217138"/>
                    <a:pt x="17652" y="213267"/>
                    <a:pt x="10761" y="206377"/>
                  </a:cubicBezTo>
                  <a:cubicBezTo>
                    <a:pt x="3871" y="199487"/>
                    <a:pt x="0" y="190141"/>
                    <a:pt x="0" y="180397"/>
                  </a:cubicBezTo>
                  <a:lnTo>
                    <a:pt x="0" y="36742"/>
                  </a:lnTo>
                  <a:cubicBezTo>
                    <a:pt x="0" y="26997"/>
                    <a:pt x="3871" y="17652"/>
                    <a:pt x="10761" y="10761"/>
                  </a:cubicBezTo>
                  <a:cubicBezTo>
                    <a:pt x="17652" y="3871"/>
                    <a:pt x="26997" y="0"/>
                    <a:pt x="3674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4331138" y="5132473"/>
            <a:ext cx="2622404" cy="1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en-US" sz="1340" b="1" spc="-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Resources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272710" y="5656743"/>
            <a:ext cx="2450835" cy="948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Human Capital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Intellectual property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High and Equipment and laboratory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UI’s Asset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0730525" y="4719714"/>
            <a:ext cx="3168673" cy="2104905"/>
            <a:chOff x="0" y="0"/>
            <a:chExt cx="1244818" cy="826915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244818" cy="826915"/>
            </a:xfrm>
            <a:custGeom>
              <a:avLst/>
              <a:gdLst/>
              <a:ahLst/>
              <a:cxnLst/>
              <a:rect l="l" t="t" r="r" b="b"/>
              <a:pathLst>
                <a:path w="1244818" h="826915">
                  <a:moveTo>
                    <a:pt x="105061" y="0"/>
                  </a:moveTo>
                  <a:lnTo>
                    <a:pt x="1139757" y="0"/>
                  </a:lnTo>
                  <a:cubicBezTo>
                    <a:pt x="1167621" y="0"/>
                    <a:pt x="1194344" y="11069"/>
                    <a:pt x="1214046" y="30772"/>
                  </a:cubicBezTo>
                  <a:cubicBezTo>
                    <a:pt x="1233749" y="50474"/>
                    <a:pt x="1244818" y="77197"/>
                    <a:pt x="1244818" y="105061"/>
                  </a:cubicBezTo>
                  <a:lnTo>
                    <a:pt x="1244818" y="721854"/>
                  </a:lnTo>
                  <a:cubicBezTo>
                    <a:pt x="1244818" y="779877"/>
                    <a:pt x="1197780" y="826915"/>
                    <a:pt x="1139757" y="826915"/>
                  </a:cubicBezTo>
                  <a:lnTo>
                    <a:pt x="105061" y="826915"/>
                  </a:lnTo>
                  <a:cubicBezTo>
                    <a:pt x="77197" y="826915"/>
                    <a:pt x="50474" y="815846"/>
                    <a:pt x="30772" y="796143"/>
                  </a:cubicBezTo>
                  <a:cubicBezTo>
                    <a:pt x="11069" y="776440"/>
                    <a:pt x="0" y="749718"/>
                    <a:pt x="0" y="721854"/>
                  </a:cubicBezTo>
                  <a:lnTo>
                    <a:pt x="0" y="105061"/>
                  </a:lnTo>
                  <a:cubicBezTo>
                    <a:pt x="0" y="47037"/>
                    <a:pt x="47037" y="0"/>
                    <a:pt x="105061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244818" cy="865015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0945231" y="4935603"/>
            <a:ext cx="2739261" cy="552724"/>
            <a:chOff x="0" y="0"/>
            <a:chExt cx="1076122" cy="217138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36742" y="0"/>
                  </a:moveTo>
                  <a:lnTo>
                    <a:pt x="1039381" y="0"/>
                  </a:lnTo>
                  <a:cubicBezTo>
                    <a:pt x="1049125" y="0"/>
                    <a:pt x="1058471" y="3871"/>
                    <a:pt x="1065361" y="10761"/>
                  </a:cubicBezTo>
                  <a:cubicBezTo>
                    <a:pt x="1072251" y="17652"/>
                    <a:pt x="1076122" y="26997"/>
                    <a:pt x="1076122" y="36742"/>
                  </a:cubicBezTo>
                  <a:lnTo>
                    <a:pt x="1076122" y="180397"/>
                  </a:lnTo>
                  <a:cubicBezTo>
                    <a:pt x="1076122" y="190141"/>
                    <a:pt x="1072251" y="199487"/>
                    <a:pt x="1065361" y="206377"/>
                  </a:cubicBezTo>
                  <a:cubicBezTo>
                    <a:pt x="1058471" y="213267"/>
                    <a:pt x="1049125" y="217138"/>
                    <a:pt x="1039381" y="217138"/>
                  </a:cubicBezTo>
                  <a:lnTo>
                    <a:pt x="36742" y="217138"/>
                  </a:lnTo>
                  <a:cubicBezTo>
                    <a:pt x="26997" y="217138"/>
                    <a:pt x="17652" y="213267"/>
                    <a:pt x="10761" y="206377"/>
                  </a:cubicBezTo>
                  <a:cubicBezTo>
                    <a:pt x="3871" y="199487"/>
                    <a:pt x="0" y="190141"/>
                    <a:pt x="0" y="180397"/>
                  </a:cubicBezTo>
                  <a:lnTo>
                    <a:pt x="0" y="36742"/>
                  </a:lnTo>
                  <a:cubicBezTo>
                    <a:pt x="0" y="26997"/>
                    <a:pt x="3871" y="17652"/>
                    <a:pt x="10761" y="10761"/>
                  </a:cubicBezTo>
                  <a:cubicBezTo>
                    <a:pt x="17652" y="3871"/>
                    <a:pt x="26997" y="0"/>
                    <a:pt x="3674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1003659" y="5132473"/>
            <a:ext cx="2622404" cy="1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en-US" sz="1340" b="1" spc="-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Channels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945231" y="5656743"/>
            <a:ext cx="2450835" cy="7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Website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Social Media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ICT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Digital Marketing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721733" y="6983829"/>
            <a:ext cx="7955474" cy="2104905"/>
            <a:chOff x="0" y="0"/>
            <a:chExt cx="3125319" cy="82691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3125319" cy="826915"/>
            </a:xfrm>
            <a:custGeom>
              <a:avLst/>
              <a:gdLst/>
              <a:ahLst/>
              <a:cxnLst/>
              <a:rect l="l" t="t" r="r" b="b"/>
              <a:pathLst>
                <a:path w="3125319" h="826915">
                  <a:moveTo>
                    <a:pt x="41846" y="0"/>
                  </a:moveTo>
                  <a:lnTo>
                    <a:pt x="3083473" y="0"/>
                  </a:lnTo>
                  <a:cubicBezTo>
                    <a:pt x="3094571" y="0"/>
                    <a:pt x="3105215" y="4409"/>
                    <a:pt x="3113063" y="12256"/>
                  </a:cubicBezTo>
                  <a:cubicBezTo>
                    <a:pt x="3120910" y="20104"/>
                    <a:pt x="3125319" y="30748"/>
                    <a:pt x="3125319" y="41846"/>
                  </a:cubicBezTo>
                  <a:lnTo>
                    <a:pt x="3125319" y="785069"/>
                  </a:lnTo>
                  <a:cubicBezTo>
                    <a:pt x="3125319" y="796167"/>
                    <a:pt x="3120910" y="806811"/>
                    <a:pt x="3113063" y="814658"/>
                  </a:cubicBezTo>
                  <a:cubicBezTo>
                    <a:pt x="3105215" y="822506"/>
                    <a:pt x="3094571" y="826915"/>
                    <a:pt x="3083473" y="826915"/>
                  </a:cubicBezTo>
                  <a:lnTo>
                    <a:pt x="41846" y="826915"/>
                  </a:lnTo>
                  <a:cubicBezTo>
                    <a:pt x="30748" y="826915"/>
                    <a:pt x="20104" y="822506"/>
                    <a:pt x="12256" y="814658"/>
                  </a:cubicBezTo>
                  <a:cubicBezTo>
                    <a:pt x="4409" y="806811"/>
                    <a:pt x="0" y="796167"/>
                    <a:pt x="0" y="785069"/>
                  </a:cubicBezTo>
                  <a:lnTo>
                    <a:pt x="0" y="41846"/>
                  </a:lnTo>
                  <a:cubicBezTo>
                    <a:pt x="0" y="30748"/>
                    <a:pt x="4409" y="20104"/>
                    <a:pt x="12256" y="12256"/>
                  </a:cubicBezTo>
                  <a:cubicBezTo>
                    <a:pt x="20104" y="4409"/>
                    <a:pt x="30748" y="0"/>
                    <a:pt x="41846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3125319" cy="865015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260789" y="7199717"/>
            <a:ext cx="6877363" cy="552724"/>
            <a:chOff x="0" y="0"/>
            <a:chExt cx="2701782" cy="217138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2701782" cy="217138"/>
            </a:xfrm>
            <a:custGeom>
              <a:avLst/>
              <a:gdLst/>
              <a:ahLst/>
              <a:cxnLst/>
              <a:rect l="l" t="t" r="r" b="b"/>
              <a:pathLst>
                <a:path w="2701782" h="217138">
                  <a:moveTo>
                    <a:pt x="14634" y="0"/>
                  </a:moveTo>
                  <a:lnTo>
                    <a:pt x="2687147" y="0"/>
                  </a:lnTo>
                  <a:cubicBezTo>
                    <a:pt x="2695230" y="0"/>
                    <a:pt x="2701782" y="6552"/>
                    <a:pt x="2701782" y="14634"/>
                  </a:cubicBezTo>
                  <a:lnTo>
                    <a:pt x="2701782" y="202504"/>
                  </a:lnTo>
                  <a:cubicBezTo>
                    <a:pt x="2701782" y="210586"/>
                    <a:pt x="2695230" y="217138"/>
                    <a:pt x="2687147" y="217138"/>
                  </a:cubicBezTo>
                  <a:lnTo>
                    <a:pt x="14634" y="217138"/>
                  </a:lnTo>
                  <a:cubicBezTo>
                    <a:pt x="6552" y="217138"/>
                    <a:pt x="0" y="210586"/>
                    <a:pt x="0" y="202504"/>
                  </a:cubicBezTo>
                  <a:lnTo>
                    <a:pt x="0" y="14634"/>
                  </a:lnTo>
                  <a:cubicBezTo>
                    <a:pt x="0" y="6552"/>
                    <a:pt x="6552" y="0"/>
                    <a:pt x="146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2701782" cy="255238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1407483" y="7396587"/>
            <a:ext cx="6583975" cy="1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en-US" sz="1340" b="1" spc="-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Cost Structure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260789" y="7920858"/>
            <a:ext cx="6153224" cy="115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Lecturer Salary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Researcher’s salary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Staff’s Salary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Laboratory and Equipment investment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Building and infrastructures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Administration office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9149926" y="6983829"/>
            <a:ext cx="8083975" cy="2104905"/>
            <a:chOff x="0" y="0"/>
            <a:chExt cx="3175801" cy="826915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3175801" cy="826915"/>
            </a:xfrm>
            <a:custGeom>
              <a:avLst/>
              <a:gdLst/>
              <a:ahLst/>
              <a:cxnLst/>
              <a:rect l="l" t="t" r="r" b="b"/>
              <a:pathLst>
                <a:path w="3175801" h="826915">
                  <a:moveTo>
                    <a:pt x="41181" y="0"/>
                  </a:moveTo>
                  <a:lnTo>
                    <a:pt x="3134620" y="0"/>
                  </a:lnTo>
                  <a:cubicBezTo>
                    <a:pt x="3145542" y="0"/>
                    <a:pt x="3156016" y="4339"/>
                    <a:pt x="3163739" y="12062"/>
                  </a:cubicBezTo>
                  <a:cubicBezTo>
                    <a:pt x="3171462" y="19784"/>
                    <a:pt x="3175801" y="30259"/>
                    <a:pt x="3175801" y="41181"/>
                  </a:cubicBezTo>
                  <a:lnTo>
                    <a:pt x="3175801" y="785734"/>
                  </a:lnTo>
                  <a:cubicBezTo>
                    <a:pt x="3175801" y="808477"/>
                    <a:pt x="3157363" y="826915"/>
                    <a:pt x="3134620" y="826915"/>
                  </a:cubicBezTo>
                  <a:lnTo>
                    <a:pt x="41181" y="826915"/>
                  </a:lnTo>
                  <a:cubicBezTo>
                    <a:pt x="30259" y="826915"/>
                    <a:pt x="19784" y="822576"/>
                    <a:pt x="12062" y="814853"/>
                  </a:cubicBezTo>
                  <a:cubicBezTo>
                    <a:pt x="4339" y="807130"/>
                    <a:pt x="0" y="796656"/>
                    <a:pt x="0" y="785734"/>
                  </a:cubicBezTo>
                  <a:lnTo>
                    <a:pt x="0" y="41181"/>
                  </a:lnTo>
                  <a:cubicBezTo>
                    <a:pt x="0" y="30259"/>
                    <a:pt x="4339" y="19784"/>
                    <a:pt x="12062" y="12062"/>
                  </a:cubicBezTo>
                  <a:cubicBezTo>
                    <a:pt x="19784" y="4339"/>
                    <a:pt x="30259" y="0"/>
                    <a:pt x="41181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38100"/>
              <a:ext cx="3175801" cy="865015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9697688" y="7199717"/>
            <a:ext cx="6988450" cy="552724"/>
            <a:chOff x="0" y="0"/>
            <a:chExt cx="2745422" cy="217138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2745422" cy="217138"/>
            </a:xfrm>
            <a:custGeom>
              <a:avLst/>
              <a:gdLst/>
              <a:ahLst/>
              <a:cxnLst/>
              <a:rect l="l" t="t" r="r" b="b"/>
              <a:pathLst>
                <a:path w="2745422" h="217138">
                  <a:moveTo>
                    <a:pt x="14402" y="0"/>
                  </a:moveTo>
                  <a:lnTo>
                    <a:pt x="2731021" y="0"/>
                  </a:lnTo>
                  <a:cubicBezTo>
                    <a:pt x="2738974" y="0"/>
                    <a:pt x="2745422" y="6448"/>
                    <a:pt x="2745422" y="14402"/>
                  </a:cubicBezTo>
                  <a:lnTo>
                    <a:pt x="2745422" y="202737"/>
                  </a:lnTo>
                  <a:cubicBezTo>
                    <a:pt x="2745422" y="206556"/>
                    <a:pt x="2743905" y="210219"/>
                    <a:pt x="2741204" y="212920"/>
                  </a:cubicBezTo>
                  <a:cubicBezTo>
                    <a:pt x="2738503" y="215621"/>
                    <a:pt x="2734840" y="217138"/>
                    <a:pt x="2731021" y="217138"/>
                  </a:cubicBezTo>
                  <a:lnTo>
                    <a:pt x="14402" y="217138"/>
                  </a:lnTo>
                  <a:cubicBezTo>
                    <a:pt x="10582" y="217138"/>
                    <a:pt x="6919" y="215621"/>
                    <a:pt x="4218" y="212920"/>
                  </a:cubicBezTo>
                  <a:cubicBezTo>
                    <a:pt x="1517" y="210219"/>
                    <a:pt x="0" y="206556"/>
                    <a:pt x="0" y="202737"/>
                  </a:cubicBezTo>
                  <a:lnTo>
                    <a:pt x="0" y="14402"/>
                  </a:lnTo>
                  <a:cubicBezTo>
                    <a:pt x="0" y="6448"/>
                    <a:pt x="6448" y="0"/>
                    <a:pt x="1440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0" y="-38100"/>
              <a:ext cx="2745422" cy="255238"/>
            </a:xfrm>
            <a:prstGeom prst="rect">
              <a:avLst/>
            </a:prstGeom>
          </p:spPr>
          <p:txBody>
            <a:bodyPr lIns="49948" tIns="49948" rIns="49948" bIns="49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9846752" y="7396587"/>
            <a:ext cx="6690323" cy="1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en-US" sz="1340" b="1" spc="-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Revenue Streams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9697688" y="7920858"/>
            <a:ext cx="3928375" cy="965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Tuition fee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Continuing medical education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Digital learning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Consultant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Parking (renting space)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3447951" y="7920858"/>
            <a:ext cx="3512815" cy="965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Hospital services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Clinical Research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Product innovation</a:t>
            </a:r>
          </a:p>
          <a:p>
            <a:pPr marL="302993" lvl="1" indent="-151496" algn="l">
              <a:lnSpc>
                <a:spcPts val="1515"/>
              </a:lnSpc>
              <a:buFont typeface="Arial"/>
              <a:buChar char="•"/>
            </a:pPr>
            <a:r>
              <a:rPr lang="en-US" sz="1403" b="1" spc="-30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Other’s services (apartment, dormitory, convention center, ect)</a:t>
            </a:r>
          </a:p>
        </p:txBody>
      </p:sp>
      <p:sp>
        <p:nvSpPr>
          <p:cNvPr id="76" name="Freeform 76"/>
          <p:cNvSpPr/>
          <p:nvPr/>
        </p:nvSpPr>
        <p:spPr>
          <a:xfrm>
            <a:off x="747133" y="373281"/>
            <a:ext cx="3062446" cy="1178692"/>
          </a:xfrm>
          <a:custGeom>
            <a:avLst/>
            <a:gdLst/>
            <a:ahLst/>
            <a:cxnLst/>
            <a:rect l="l" t="t" r="r" b="b"/>
            <a:pathLst>
              <a:path w="3062446" h="1178692">
                <a:moveTo>
                  <a:pt x="0" y="0"/>
                </a:moveTo>
                <a:lnTo>
                  <a:pt x="3062446" y="0"/>
                </a:lnTo>
                <a:lnTo>
                  <a:pt x="3062446" y="1178692"/>
                </a:lnTo>
                <a:lnTo>
                  <a:pt x="0" y="117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TextBox 77"/>
          <p:cNvSpPr txBox="1"/>
          <p:nvPr/>
        </p:nvSpPr>
        <p:spPr>
          <a:xfrm>
            <a:off x="5110321" y="435518"/>
            <a:ext cx="8067357" cy="998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</a:pPr>
            <a:r>
              <a:rPr lang="en-US" sz="3664" b="1" spc="-8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Business Canvas Model</a:t>
            </a:r>
          </a:p>
          <a:p>
            <a:pPr algn="ctr">
              <a:lnSpc>
                <a:spcPts val="3957"/>
              </a:lnSpc>
            </a:pPr>
            <a:r>
              <a:rPr lang="en-US" sz="3664" b="1" spc="-8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Universitas Indonesia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79" name="Group 79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08E197D6-54F1-148F-D585-CE2D733A0026}"/>
              </a:ext>
            </a:extLst>
          </p:cNvPr>
          <p:cNvSpPr txBox="1"/>
          <p:nvPr/>
        </p:nvSpPr>
        <p:spPr>
          <a:xfrm rot="20346072">
            <a:off x="12873336" y="5391232"/>
            <a:ext cx="330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Customer Focused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6">
            <a:extLst>
              <a:ext uri="{FF2B5EF4-FFF2-40B4-BE49-F238E27FC236}">
                <a16:creationId xmlns:a16="http://schemas.microsoft.com/office/drawing/2014/main" id="{AEE90B61-916C-6475-9776-AAF980FE063C}"/>
              </a:ext>
            </a:extLst>
          </p:cNvPr>
          <p:cNvSpPr/>
          <p:nvPr/>
        </p:nvSpPr>
        <p:spPr>
          <a:xfrm>
            <a:off x="747133" y="373281"/>
            <a:ext cx="3062446" cy="1178692"/>
          </a:xfrm>
          <a:custGeom>
            <a:avLst/>
            <a:gdLst/>
            <a:ahLst/>
            <a:cxnLst/>
            <a:rect l="l" t="t" r="r" b="b"/>
            <a:pathLst>
              <a:path w="3062446" h="1178692">
                <a:moveTo>
                  <a:pt x="0" y="0"/>
                </a:moveTo>
                <a:lnTo>
                  <a:pt x="3062446" y="0"/>
                </a:lnTo>
                <a:lnTo>
                  <a:pt x="3062446" y="1178692"/>
                </a:lnTo>
                <a:lnTo>
                  <a:pt x="0" y="117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78">
            <a:extLst>
              <a:ext uri="{FF2B5EF4-FFF2-40B4-BE49-F238E27FC236}">
                <a16:creationId xmlns:a16="http://schemas.microsoft.com/office/drawing/2014/main" id="{39FC384A-B1BE-DF3A-DD60-435AD6AC07FF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4" name="Group 79">
              <a:extLst>
                <a:ext uri="{FF2B5EF4-FFF2-40B4-BE49-F238E27FC236}">
                  <a16:creationId xmlns:a16="http://schemas.microsoft.com/office/drawing/2014/main" id="{519ED973-71A1-D61F-A072-B92D22417807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9" name="Freeform 80">
                <a:extLst>
                  <a:ext uri="{FF2B5EF4-FFF2-40B4-BE49-F238E27FC236}">
                    <a16:creationId xmlns:a16="http://schemas.microsoft.com/office/drawing/2014/main" id="{42EEBE11-5260-695D-E640-7054133CA01E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81">
                <a:extLst>
                  <a:ext uri="{FF2B5EF4-FFF2-40B4-BE49-F238E27FC236}">
                    <a16:creationId xmlns:a16="http://schemas.microsoft.com/office/drawing/2014/main" id="{E73F7580-1D68-94EF-E554-BAA287826DCD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" name="Group 82">
              <a:extLst>
                <a:ext uri="{FF2B5EF4-FFF2-40B4-BE49-F238E27FC236}">
                  <a16:creationId xmlns:a16="http://schemas.microsoft.com/office/drawing/2014/main" id="{7F4E92C3-896E-313E-0385-AF3CEA504EF5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7" name="Freeform 83">
                <a:extLst>
                  <a:ext uri="{FF2B5EF4-FFF2-40B4-BE49-F238E27FC236}">
                    <a16:creationId xmlns:a16="http://schemas.microsoft.com/office/drawing/2014/main" id="{7BE7FE41-47DF-242A-FE8E-F8EFFF0170D8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4">
                <a:extLst>
                  <a:ext uri="{FF2B5EF4-FFF2-40B4-BE49-F238E27FC236}">
                    <a16:creationId xmlns:a16="http://schemas.microsoft.com/office/drawing/2014/main" id="{9DD482E0-8F07-4F07-FB66-4026559C4C88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85">
              <a:extLst>
                <a:ext uri="{FF2B5EF4-FFF2-40B4-BE49-F238E27FC236}">
                  <a16:creationId xmlns:a16="http://schemas.microsoft.com/office/drawing/2014/main" id="{706116C9-B219-EE48-1936-D9186288D6AE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7B879-372E-F608-71B0-9AA3DD5F1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68" y="5557823"/>
            <a:ext cx="6344308" cy="3571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75B453-6879-0B84-B59A-45DC5C5CD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126" y="248563"/>
            <a:ext cx="4707997" cy="8362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BAC60-12FF-C1F0-B76F-9A44DF375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3" y="1866900"/>
            <a:ext cx="5300264" cy="3975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3F0BDC-56A0-C6A2-5DCE-AC47EF590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68" y="647700"/>
            <a:ext cx="6307732" cy="47307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648A82-4421-FF83-5F1D-CE0B1CC05435}"/>
              </a:ext>
            </a:extLst>
          </p:cNvPr>
          <p:cNvSpPr txBox="1"/>
          <p:nvPr/>
        </p:nvSpPr>
        <p:spPr>
          <a:xfrm>
            <a:off x="713599" y="6415430"/>
            <a:ext cx="4854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1"/>
              <a:t>Kunjungan SAUI </a:t>
            </a:r>
          </a:p>
          <a:p>
            <a:r>
              <a:rPr lang="en-US" sz="3200" b="1" noProof="1"/>
              <a:t>ke Kemendikti Sainstek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378930-A382-9B33-059C-58133FD610F1}"/>
              </a:ext>
            </a:extLst>
          </p:cNvPr>
          <p:cNvSpPr txBox="1"/>
          <p:nvPr/>
        </p:nvSpPr>
        <p:spPr>
          <a:xfrm>
            <a:off x="757237" y="7835147"/>
            <a:ext cx="353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1"/>
              <a:t>Selasa, 19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522729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F23187-D9E6-57DC-B697-9649C4F07761}"/>
              </a:ext>
            </a:extLst>
          </p:cNvPr>
          <p:cNvSpPr txBox="1"/>
          <p:nvPr/>
        </p:nvSpPr>
        <p:spPr>
          <a:xfrm>
            <a:off x="592093" y="3848113"/>
            <a:ext cx="10210800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noProof="1"/>
              <a:t>Kolegium independen</a:t>
            </a:r>
          </a:p>
          <a:p>
            <a:pPr>
              <a:lnSpc>
                <a:spcPct val="150000"/>
              </a:lnSpc>
            </a:pPr>
            <a:r>
              <a:rPr lang="en-US" sz="2800" noProof="1"/>
              <a:t>Penguatan AHS dan RSPTN</a:t>
            </a:r>
          </a:p>
          <a:p>
            <a:pPr>
              <a:lnSpc>
                <a:spcPct val="150000"/>
              </a:lnSpc>
            </a:pPr>
            <a:r>
              <a:rPr lang="en-US" sz="2800" noProof="1"/>
              <a:t>Konsep Tri Darma PT itu untuk PT nya, bukan  dosennya</a:t>
            </a:r>
          </a:p>
          <a:p>
            <a:pPr>
              <a:lnSpc>
                <a:spcPct val="150000"/>
              </a:lnSpc>
            </a:pPr>
            <a:r>
              <a:rPr lang="en-US" sz="2800" noProof="1"/>
              <a:t>Permenristekdikti 44 akan direvisi</a:t>
            </a:r>
          </a:p>
          <a:p>
            <a:pPr>
              <a:lnSpc>
                <a:spcPct val="150000"/>
              </a:lnSpc>
            </a:pPr>
            <a:r>
              <a:rPr lang="en-US" sz="2800" noProof="1"/>
              <a:t>PTNBH (UI) harus lebih banyak </a:t>
            </a:r>
            <a:r>
              <a:rPr lang="en-US" sz="2800" i="1" noProof="1"/>
              <a:t>PhD student </a:t>
            </a:r>
            <a:r>
              <a:rPr lang="en-US" sz="2800" noProof="1"/>
              <a:t>dibanding S1</a:t>
            </a:r>
          </a:p>
          <a:p>
            <a:pPr>
              <a:lnSpc>
                <a:spcPct val="150000"/>
              </a:lnSpc>
            </a:pPr>
            <a:r>
              <a:rPr lang="en-US" sz="2800" noProof="1"/>
              <a:t>Peneliti purna waktu</a:t>
            </a:r>
          </a:p>
          <a:p>
            <a:pPr>
              <a:lnSpc>
                <a:spcPct val="150000"/>
              </a:lnSpc>
            </a:pPr>
            <a:r>
              <a:rPr lang="en-US" sz="2800" noProof="1"/>
              <a:t>Konsep </a:t>
            </a:r>
            <a:r>
              <a:rPr lang="en-US" sz="2800" i="1" noProof="1"/>
              <a:t>block grant </a:t>
            </a:r>
            <a:r>
              <a:rPr lang="en-US" sz="2800" noProof="1"/>
              <a:t>untuk PTNBH</a:t>
            </a:r>
          </a:p>
          <a:p>
            <a:pPr>
              <a:lnSpc>
                <a:spcPct val="150000"/>
              </a:lnSpc>
            </a:pPr>
            <a:r>
              <a:rPr lang="en-US" sz="2800" noProof="1"/>
              <a:t>BKD harus diubah, bukan seperti mengisi CV</a:t>
            </a:r>
          </a:p>
        </p:txBody>
      </p:sp>
      <p:sp>
        <p:nvSpPr>
          <p:cNvPr id="4" name="Freeform 76">
            <a:extLst>
              <a:ext uri="{FF2B5EF4-FFF2-40B4-BE49-F238E27FC236}">
                <a16:creationId xmlns:a16="http://schemas.microsoft.com/office/drawing/2014/main" id="{6C42D32A-324A-1444-3735-80F009AFCABE}"/>
              </a:ext>
            </a:extLst>
          </p:cNvPr>
          <p:cNvSpPr/>
          <p:nvPr/>
        </p:nvSpPr>
        <p:spPr>
          <a:xfrm>
            <a:off x="747133" y="373281"/>
            <a:ext cx="3062446" cy="1178692"/>
          </a:xfrm>
          <a:custGeom>
            <a:avLst/>
            <a:gdLst/>
            <a:ahLst/>
            <a:cxnLst/>
            <a:rect l="l" t="t" r="r" b="b"/>
            <a:pathLst>
              <a:path w="3062446" h="1178692">
                <a:moveTo>
                  <a:pt x="0" y="0"/>
                </a:moveTo>
                <a:lnTo>
                  <a:pt x="3062446" y="0"/>
                </a:lnTo>
                <a:lnTo>
                  <a:pt x="3062446" y="1178692"/>
                </a:lnTo>
                <a:lnTo>
                  <a:pt x="0" y="117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78">
            <a:extLst>
              <a:ext uri="{FF2B5EF4-FFF2-40B4-BE49-F238E27FC236}">
                <a16:creationId xmlns:a16="http://schemas.microsoft.com/office/drawing/2014/main" id="{76455AFE-095F-DC1D-A868-9E77D64E1D41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6" name="Group 79">
              <a:extLst>
                <a:ext uri="{FF2B5EF4-FFF2-40B4-BE49-F238E27FC236}">
                  <a16:creationId xmlns:a16="http://schemas.microsoft.com/office/drawing/2014/main" id="{45F27FEE-CF4B-72DD-63CD-5366A8574AB4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1" name="Freeform 80">
                <a:extLst>
                  <a:ext uri="{FF2B5EF4-FFF2-40B4-BE49-F238E27FC236}">
                    <a16:creationId xmlns:a16="http://schemas.microsoft.com/office/drawing/2014/main" id="{D13DACF8-E338-0891-F419-EDB22D49758C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1">
                <a:extLst>
                  <a:ext uri="{FF2B5EF4-FFF2-40B4-BE49-F238E27FC236}">
                    <a16:creationId xmlns:a16="http://schemas.microsoft.com/office/drawing/2014/main" id="{AB17EC91-8FEA-84FD-F185-87A60166A0DC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82">
              <a:extLst>
                <a:ext uri="{FF2B5EF4-FFF2-40B4-BE49-F238E27FC236}">
                  <a16:creationId xmlns:a16="http://schemas.microsoft.com/office/drawing/2014/main" id="{F1765FB1-308C-B10F-E0DA-78A83B19E80F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9" name="Freeform 83">
                <a:extLst>
                  <a:ext uri="{FF2B5EF4-FFF2-40B4-BE49-F238E27FC236}">
                    <a16:creationId xmlns:a16="http://schemas.microsoft.com/office/drawing/2014/main" id="{B739AC96-F703-8D09-F854-F4BB06D2D697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84">
                <a:extLst>
                  <a:ext uri="{FF2B5EF4-FFF2-40B4-BE49-F238E27FC236}">
                    <a16:creationId xmlns:a16="http://schemas.microsoft.com/office/drawing/2014/main" id="{3A0632E4-6263-4714-ACD3-8A611207FFC8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5">
              <a:extLst>
                <a:ext uri="{FF2B5EF4-FFF2-40B4-BE49-F238E27FC236}">
                  <a16:creationId xmlns:a16="http://schemas.microsoft.com/office/drawing/2014/main" id="{843B8434-3BAF-49DC-CCB0-3987BD441CF6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34A0C62-326F-710F-5844-26D804206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247039"/>
            <a:ext cx="6546323" cy="8699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71FD2F-37E3-F1B3-3186-515F3B37D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79" y="373281"/>
            <a:ext cx="6573066" cy="37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62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30577" y="2216024"/>
            <a:ext cx="9702443" cy="4011360"/>
          </a:xfrm>
          <a:custGeom>
            <a:avLst/>
            <a:gdLst/>
            <a:ahLst/>
            <a:cxnLst/>
            <a:rect l="l" t="t" r="r" b="b"/>
            <a:pathLst>
              <a:path w="9702443" h="5692100">
                <a:moveTo>
                  <a:pt x="0" y="0"/>
                </a:moveTo>
                <a:lnTo>
                  <a:pt x="9702443" y="0"/>
                </a:lnTo>
                <a:lnTo>
                  <a:pt x="9702443" y="5692099"/>
                </a:lnTo>
                <a:lnTo>
                  <a:pt x="0" y="5692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1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144000" y="3999884"/>
            <a:ext cx="9009849" cy="3859218"/>
          </a:xfrm>
          <a:custGeom>
            <a:avLst/>
            <a:gdLst/>
            <a:ahLst/>
            <a:cxnLst/>
            <a:rect l="l" t="t" r="r" b="b"/>
            <a:pathLst>
              <a:path w="9009849" h="3859218">
                <a:moveTo>
                  <a:pt x="0" y="0"/>
                </a:moveTo>
                <a:lnTo>
                  <a:pt x="9009849" y="0"/>
                </a:lnTo>
                <a:lnTo>
                  <a:pt x="9009849" y="3859219"/>
                </a:lnTo>
                <a:lnTo>
                  <a:pt x="0" y="3859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837851" y="434662"/>
            <a:ext cx="13611950" cy="1227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 noProof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EMSA UI</a:t>
            </a:r>
          </a:p>
          <a:p>
            <a:pPr algn="ctr">
              <a:lnSpc>
                <a:spcPts val="4407"/>
              </a:lnSpc>
            </a:pPr>
            <a:r>
              <a:rPr lang="en-US" sz="3900" spc="-117" noProof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Electronic Management Office - Senat Akademik UI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</a:t>
            </a:r>
            <a:r>
              <a:rPr lang="en-US" sz="29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Akademik</a:t>
            </a:r>
            <a:r>
              <a:rPr lang="en-US" sz="29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Universitas Indonesia 2024 - 2029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9550CC-F44E-DF44-C5A0-BAA98BDFF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783" y="2265925"/>
            <a:ext cx="24511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4C01-5E51-A710-0C61-58AEA42D1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53" y="6366291"/>
            <a:ext cx="7271071" cy="29244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996DC1-A641-B77E-41CA-1A88E0C03425}"/>
              </a:ext>
            </a:extLst>
          </p:cNvPr>
          <p:cNvSpPr txBox="1"/>
          <p:nvPr/>
        </p:nvSpPr>
        <p:spPr>
          <a:xfrm>
            <a:off x="13824033" y="3096689"/>
            <a:ext cx="22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7"/>
              </a:rPr>
              <a:t>www.sa.ui.ac.id</a:t>
            </a:r>
            <a:r>
              <a:rPr lang="en-US" sz="2400" dirty="0"/>
              <a:t> </a:t>
            </a:r>
          </a:p>
        </p:txBody>
      </p:sp>
      <p:grpSp>
        <p:nvGrpSpPr>
          <p:cNvPr id="13" name="Group 78">
            <a:extLst>
              <a:ext uri="{FF2B5EF4-FFF2-40B4-BE49-F238E27FC236}">
                <a16:creationId xmlns:a16="http://schemas.microsoft.com/office/drawing/2014/main" id="{3F55A496-EC4F-19ED-2E21-F2426DA1F805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5" name="Group 79">
              <a:extLst>
                <a:ext uri="{FF2B5EF4-FFF2-40B4-BE49-F238E27FC236}">
                  <a16:creationId xmlns:a16="http://schemas.microsoft.com/office/drawing/2014/main" id="{C409B97F-469B-99F8-61A9-0326734AFE23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22" name="Freeform 80">
                <a:extLst>
                  <a:ext uri="{FF2B5EF4-FFF2-40B4-BE49-F238E27FC236}">
                    <a16:creationId xmlns:a16="http://schemas.microsoft.com/office/drawing/2014/main" id="{A30D76A6-0DBF-A073-F249-F24285391EF6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81">
                <a:extLst>
                  <a:ext uri="{FF2B5EF4-FFF2-40B4-BE49-F238E27FC236}">
                    <a16:creationId xmlns:a16="http://schemas.microsoft.com/office/drawing/2014/main" id="{0D266025-C7EE-927F-53FE-AB765491B048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82">
              <a:extLst>
                <a:ext uri="{FF2B5EF4-FFF2-40B4-BE49-F238E27FC236}">
                  <a16:creationId xmlns:a16="http://schemas.microsoft.com/office/drawing/2014/main" id="{B91CD1F4-2B1F-E63F-E738-6528CB47580A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20" name="Freeform 83">
                <a:extLst>
                  <a:ext uri="{FF2B5EF4-FFF2-40B4-BE49-F238E27FC236}">
                    <a16:creationId xmlns:a16="http://schemas.microsoft.com/office/drawing/2014/main" id="{7D2EC71A-BB0F-F935-14D3-9753F81873E4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84">
                <a:extLst>
                  <a:ext uri="{FF2B5EF4-FFF2-40B4-BE49-F238E27FC236}">
                    <a16:creationId xmlns:a16="http://schemas.microsoft.com/office/drawing/2014/main" id="{EA371FEB-DD40-F5C0-5C87-CC8014F953F3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85">
              <a:extLst>
                <a:ext uri="{FF2B5EF4-FFF2-40B4-BE49-F238E27FC236}">
                  <a16:creationId xmlns:a16="http://schemas.microsoft.com/office/drawing/2014/main" id="{DC6146A8-8C33-ED86-415A-A2F79CC6E834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62553" y="2587629"/>
            <a:ext cx="15762893" cy="5971812"/>
            <a:chOff x="0" y="0"/>
            <a:chExt cx="21017191" cy="7962416"/>
          </a:xfrm>
        </p:grpSpPr>
        <p:grpSp>
          <p:nvGrpSpPr>
            <p:cNvPr id="4" name="Group 4"/>
            <p:cNvGrpSpPr/>
            <p:nvPr/>
          </p:nvGrpSpPr>
          <p:grpSpPr>
            <a:xfrm>
              <a:off x="1288078" y="0"/>
              <a:ext cx="1937844" cy="193784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5487477" y="3138652"/>
              <a:ext cx="4513999" cy="448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9"/>
                </a:lnSpc>
              </a:pPr>
              <a:r>
                <a:rPr lang="en-US" sz="1977" noProof="1">
                  <a:solidFill>
                    <a:srgbClr val="10101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Rapat Komisi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908105" y="2234903"/>
              <a:ext cx="3672743" cy="1011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29"/>
                </a:lnSpc>
              </a:pPr>
              <a:r>
                <a:rPr lang="en-US" sz="4521" b="1" dirty="0">
                  <a:solidFill>
                    <a:srgbClr val="10101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77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6775556" y="0"/>
              <a:ext cx="1937844" cy="1937844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0974956" y="3138652"/>
              <a:ext cx="4513999" cy="447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9"/>
                </a:lnSpc>
              </a:pPr>
              <a:r>
                <a:rPr lang="en-US" sz="1977" noProof="1">
                  <a:solidFill>
                    <a:srgbClr val="10101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Rapat Paripurna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395584" y="2234903"/>
              <a:ext cx="3672743" cy="1011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29"/>
                </a:lnSpc>
              </a:pPr>
              <a:r>
                <a:rPr lang="en-US" sz="4521" b="1" dirty="0">
                  <a:solidFill>
                    <a:srgbClr val="10101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70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2263033" y="0"/>
              <a:ext cx="1937844" cy="1937844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6462434" y="3138652"/>
              <a:ext cx="4513999" cy="448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9"/>
                </a:lnSpc>
              </a:pPr>
              <a:r>
                <a:rPr lang="en-US" sz="1977" noProof="1">
                  <a:solidFill>
                    <a:srgbClr val="10101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Rapat Pansus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883062" y="2234903"/>
              <a:ext cx="3672743" cy="1011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29"/>
                </a:lnSpc>
              </a:pPr>
              <a:r>
                <a:rPr lang="en-US" sz="4521" b="1" dirty="0">
                  <a:solidFill>
                    <a:srgbClr val="10101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65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17750511" y="0"/>
              <a:ext cx="1937844" cy="1937844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0757" y="7514088"/>
              <a:ext cx="4513999" cy="448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9"/>
                </a:lnSpc>
              </a:pPr>
              <a:r>
                <a:rPr lang="en-US" sz="1977" noProof="1">
                  <a:solidFill>
                    <a:srgbClr val="10101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Rapat Panja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61385" y="6610339"/>
              <a:ext cx="3672743" cy="1011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29"/>
                </a:lnSpc>
              </a:pPr>
              <a:r>
                <a:rPr lang="en-US" sz="4521" b="1" dirty="0">
                  <a:solidFill>
                    <a:srgbClr val="10101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17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1328836" y="4375436"/>
              <a:ext cx="1937844" cy="1937844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528236" y="7514088"/>
              <a:ext cx="4513999" cy="448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9"/>
                </a:lnSpc>
              </a:pPr>
              <a:r>
                <a:rPr lang="en-US" sz="1977" noProof="1">
                  <a:solidFill>
                    <a:srgbClr val="10101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Produk SA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948864" y="6610338"/>
              <a:ext cx="3672743" cy="997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29"/>
                </a:lnSpc>
              </a:pPr>
              <a:r>
                <a:rPr lang="en-US" sz="4521" b="1">
                  <a:solidFill>
                    <a:srgbClr val="10101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55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6816314" y="4375436"/>
              <a:ext cx="1937844" cy="1937844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1015714" y="7514088"/>
              <a:ext cx="4513999" cy="447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9"/>
                </a:lnSpc>
              </a:pPr>
              <a:r>
                <a:rPr lang="en-US" sz="1977" noProof="1">
                  <a:solidFill>
                    <a:srgbClr val="10101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Total aktifitas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1436342" y="6610339"/>
              <a:ext cx="3672743" cy="1011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29"/>
                </a:lnSpc>
              </a:pPr>
              <a:r>
                <a:rPr lang="en-US" sz="4521" b="1" dirty="0">
                  <a:solidFill>
                    <a:srgbClr val="10101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225</a:t>
              </a: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12303791" y="4375436"/>
              <a:ext cx="1937844" cy="1937844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12737608" y="4883408"/>
              <a:ext cx="1070210" cy="965865"/>
            </a:xfrm>
            <a:custGeom>
              <a:avLst/>
              <a:gdLst/>
              <a:ahLst/>
              <a:cxnLst/>
              <a:rect l="l" t="t" r="r" b="b"/>
              <a:pathLst>
                <a:path w="1070210" h="965865">
                  <a:moveTo>
                    <a:pt x="0" y="0"/>
                  </a:moveTo>
                  <a:lnTo>
                    <a:pt x="1070210" y="0"/>
                  </a:lnTo>
                  <a:lnTo>
                    <a:pt x="1070210" y="965865"/>
                  </a:lnTo>
                  <a:lnTo>
                    <a:pt x="0" y="965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6503192" y="7514088"/>
              <a:ext cx="4513999" cy="448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9"/>
                </a:lnSpc>
              </a:pPr>
              <a:r>
                <a:rPr lang="en-US" sz="1977" noProof="1">
                  <a:solidFill>
                    <a:srgbClr val="10101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SAUI mendengar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6923820" y="6610338"/>
              <a:ext cx="3672743" cy="997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29"/>
                </a:lnSpc>
              </a:pPr>
              <a:r>
                <a:rPr lang="en-US" sz="4521" b="1">
                  <a:solidFill>
                    <a:srgbClr val="10101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35</a:t>
              </a: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17791269" y="4375436"/>
              <a:ext cx="1937844" cy="1937844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1706500" y="507002"/>
              <a:ext cx="1182516" cy="923840"/>
            </a:xfrm>
            <a:custGeom>
              <a:avLst/>
              <a:gdLst/>
              <a:ahLst/>
              <a:cxnLst/>
              <a:rect l="l" t="t" r="r" b="b"/>
              <a:pathLst>
                <a:path w="1182516" h="923840">
                  <a:moveTo>
                    <a:pt x="0" y="0"/>
                  </a:moveTo>
                  <a:lnTo>
                    <a:pt x="1182515" y="0"/>
                  </a:lnTo>
                  <a:lnTo>
                    <a:pt x="1182515" y="923840"/>
                  </a:lnTo>
                  <a:lnTo>
                    <a:pt x="0" y="923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7250646" y="467641"/>
              <a:ext cx="980005" cy="1002563"/>
            </a:xfrm>
            <a:custGeom>
              <a:avLst/>
              <a:gdLst/>
              <a:ahLst/>
              <a:cxnLst/>
              <a:rect l="l" t="t" r="r" b="b"/>
              <a:pathLst>
                <a:path w="980005" h="1002563">
                  <a:moveTo>
                    <a:pt x="0" y="0"/>
                  </a:moveTo>
                  <a:lnTo>
                    <a:pt x="980005" y="0"/>
                  </a:lnTo>
                  <a:lnTo>
                    <a:pt x="980005" y="1002562"/>
                  </a:lnTo>
                  <a:lnTo>
                    <a:pt x="0" y="1002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2681159" y="418125"/>
              <a:ext cx="1101593" cy="1101593"/>
            </a:xfrm>
            <a:custGeom>
              <a:avLst/>
              <a:gdLst/>
              <a:ahLst/>
              <a:cxnLst/>
              <a:rect l="l" t="t" r="r" b="b"/>
              <a:pathLst>
                <a:path w="1101593" h="1101593">
                  <a:moveTo>
                    <a:pt x="0" y="0"/>
                  </a:moveTo>
                  <a:lnTo>
                    <a:pt x="1101593" y="0"/>
                  </a:lnTo>
                  <a:lnTo>
                    <a:pt x="1101593" y="1101593"/>
                  </a:lnTo>
                  <a:lnTo>
                    <a:pt x="0" y="1101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7198967" y="4811721"/>
              <a:ext cx="1149255" cy="1146381"/>
            </a:xfrm>
            <a:custGeom>
              <a:avLst/>
              <a:gdLst/>
              <a:ahLst/>
              <a:cxnLst/>
              <a:rect l="l" t="t" r="r" b="b"/>
              <a:pathLst>
                <a:path w="1149255" h="1146381">
                  <a:moveTo>
                    <a:pt x="0" y="0"/>
                  </a:moveTo>
                  <a:lnTo>
                    <a:pt x="1149255" y="0"/>
                  </a:lnTo>
                  <a:lnTo>
                    <a:pt x="1149255" y="1146382"/>
                  </a:lnTo>
                  <a:lnTo>
                    <a:pt x="0" y="1146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18266706" y="4866137"/>
              <a:ext cx="986970" cy="1037551"/>
            </a:xfrm>
            <a:custGeom>
              <a:avLst/>
              <a:gdLst/>
              <a:ahLst/>
              <a:cxnLst/>
              <a:rect l="l" t="t" r="r" b="b"/>
              <a:pathLst>
                <a:path w="986970" h="1037551">
                  <a:moveTo>
                    <a:pt x="0" y="0"/>
                  </a:moveTo>
                  <a:lnTo>
                    <a:pt x="986970" y="0"/>
                  </a:lnTo>
                  <a:lnTo>
                    <a:pt x="986970" y="1037551"/>
                  </a:lnTo>
                  <a:lnTo>
                    <a:pt x="0" y="1037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783231" y="4920552"/>
              <a:ext cx="1029053" cy="928721"/>
            </a:xfrm>
            <a:custGeom>
              <a:avLst/>
              <a:gdLst/>
              <a:ahLst/>
              <a:cxnLst/>
              <a:rect l="l" t="t" r="r" b="b"/>
              <a:pathLst>
                <a:path w="1029053" h="928721">
                  <a:moveTo>
                    <a:pt x="0" y="0"/>
                  </a:moveTo>
                  <a:lnTo>
                    <a:pt x="1029053" y="0"/>
                  </a:lnTo>
                  <a:lnTo>
                    <a:pt x="1029053" y="928721"/>
                  </a:lnTo>
                  <a:lnTo>
                    <a:pt x="0" y="92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3138652"/>
              <a:ext cx="4513999" cy="447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9"/>
                </a:lnSpc>
              </a:pPr>
              <a:r>
                <a:rPr lang="en-US" sz="1977" dirty="0">
                  <a:solidFill>
                    <a:srgbClr val="10101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Total Meetings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420628" y="2234903"/>
              <a:ext cx="3672743" cy="1011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29"/>
                </a:lnSpc>
              </a:pPr>
              <a:r>
                <a:rPr lang="en-US" sz="4521" b="1" dirty="0">
                  <a:solidFill>
                    <a:srgbClr val="10101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225</a:t>
              </a:r>
            </a:p>
          </p:txBody>
        </p:sp>
        <p:sp>
          <p:nvSpPr>
            <p:cNvPr id="51" name="Freeform 51"/>
            <p:cNvSpPr/>
            <p:nvPr/>
          </p:nvSpPr>
          <p:spPr>
            <a:xfrm>
              <a:off x="18200370" y="467641"/>
              <a:ext cx="1100802" cy="963202"/>
            </a:xfrm>
            <a:custGeom>
              <a:avLst/>
              <a:gdLst/>
              <a:ahLst/>
              <a:cxnLst/>
              <a:rect l="l" t="t" r="r" b="b"/>
              <a:pathLst>
                <a:path w="1100802" h="963202">
                  <a:moveTo>
                    <a:pt x="0" y="0"/>
                  </a:moveTo>
                  <a:lnTo>
                    <a:pt x="1100801" y="0"/>
                  </a:lnTo>
                  <a:lnTo>
                    <a:pt x="1100801" y="963201"/>
                  </a:lnTo>
                  <a:lnTo>
                    <a:pt x="0" y="96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3143400" y="424647"/>
            <a:ext cx="12025166" cy="1208106"/>
            <a:chOff x="0" y="0"/>
            <a:chExt cx="3723534" cy="37408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723534" cy="374084"/>
            </a:xfrm>
            <a:custGeom>
              <a:avLst/>
              <a:gdLst/>
              <a:ahLst/>
              <a:cxnLst/>
              <a:rect l="l" t="t" r="r" b="b"/>
              <a:pathLst>
                <a:path w="3723534" h="374084">
                  <a:moveTo>
                    <a:pt x="18670" y="0"/>
                  </a:moveTo>
                  <a:lnTo>
                    <a:pt x="3704864" y="0"/>
                  </a:lnTo>
                  <a:cubicBezTo>
                    <a:pt x="3709815" y="0"/>
                    <a:pt x="3714564" y="1967"/>
                    <a:pt x="3718066" y="5468"/>
                  </a:cubicBezTo>
                  <a:cubicBezTo>
                    <a:pt x="3721567" y="8970"/>
                    <a:pt x="3723534" y="13719"/>
                    <a:pt x="3723534" y="18670"/>
                  </a:cubicBezTo>
                  <a:lnTo>
                    <a:pt x="3723534" y="355414"/>
                  </a:lnTo>
                  <a:cubicBezTo>
                    <a:pt x="3723534" y="360365"/>
                    <a:pt x="3721567" y="365114"/>
                    <a:pt x="3718066" y="368616"/>
                  </a:cubicBezTo>
                  <a:cubicBezTo>
                    <a:pt x="3714564" y="372117"/>
                    <a:pt x="3709815" y="374084"/>
                    <a:pt x="3704864" y="374084"/>
                  </a:cubicBezTo>
                  <a:lnTo>
                    <a:pt x="18670" y="374084"/>
                  </a:lnTo>
                  <a:cubicBezTo>
                    <a:pt x="8359" y="374084"/>
                    <a:pt x="0" y="365725"/>
                    <a:pt x="0" y="355414"/>
                  </a:cubicBezTo>
                  <a:lnTo>
                    <a:pt x="0" y="18670"/>
                  </a:lnTo>
                  <a:cubicBezTo>
                    <a:pt x="0" y="8359"/>
                    <a:pt x="8359" y="0"/>
                    <a:pt x="186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723534" cy="412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3426841" y="784518"/>
            <a:ext cx="1143431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5"/>
              </a:lnSpc>
            </a:pPr>
            <a:r>
              <a:rPr lang="en-US" sz="3500" b="1" spc="-105" noProof="1">
                <a:solidFill>
                  <a:srgbClr val="051D64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Senat Akademik Universitas Indonesia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426841" y="1746335"/>
            <a:ext cx="1143431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799" b="1" spc="-83" noProof="1">
                <a:solidFill>
                  <a:srgbClr val="051D64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Januari - Desember 2024</a:t>
            </a:r>
          </a:p>
        </p:txBody>
      </p:sp>
      <p:sp>
        <p:nvSpPr>
          <p:cNvPr id="57" name="Freeform 57"/>
          <p:cNvSpPr/>
          <p:nvPr/>
        </p:nvSpPr>
        <p:spPr>
          <a:xfrm>
            <a:off x="-212717" y="435627"/>
            <a:ext cx="3356117" cy="1291932"/>
          </a:xfrm>
          <a:custGeom>
            <a:avLst/>
            <a:gdLst/>
            <a:ahLst/>
            <a:cxnLst/>
            <a:rect l="l" t="t" r="r" b="b"/>
            <a:pathLst>
              <a:path w="3356117" h="1291932">
                <a:moveTo>
                  <a:pt x="0" y="0"/>
                </a:moveTo>
                <a:lnTo>
                  <a:pt x="3356117" y="0"/>
                </a:lnTo>
                <a:lnTo>
                  <a:pt x="3356117" y="1291932"/>
                </a:lnTo>
                <a:lnTo>
                  <a:pt x="0" y="129193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8" name="Group 58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59" name="Group 59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5" name="TextBox 65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14F167E8-B781-4ECC-29E0-CCF8B89324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051" y="931128"/>
            <a:ext cx="2451100" cy="8509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2F8ABFE-68B0-8D3D-22A3-9D43902DDF0E}"/>
              </a:ext>
            </a:extLst>
          </p:cNvPr>
          <p:cNvSpPr txBox="1"/>
          <p:nvPr/>
        </p:nvSpPr>
        <p:spPr>
          <a:xfrm>
            <a:off x="15883301" y="1761892"/>
            <a:ext cx="22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0"/>
              </a:rPr>
              <a:t>www.sa.ui.ac.id</a:t>
            </a:r>
            <a:r>
              <a:rPr lang="en-US" sz="2400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D2058-8A13-F83F-99C0-C5F5C8C44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591"/>
            <a:ext cx="12496800" cy="99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25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F4AEA020-F47C-4D8F-B20C-E5BDB814A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C55C0B76-D171-2798-B68B-0AFE93A9A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r="1" b="1"/>
          <a:stretch/>
        </p:blipFill>
        <p:spPr>
          <a:xfrm>
            <a:off x="9755565" y="5008352"/>
            <a:ext cx="7485528" cy="420272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C8F9E67-4B35-235C-5356-69C39644E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r="1" b="1"/>
          <a:stretch/>
        </p:blipFill>
        <p:spPr>
          <a:xfrm>
            <a:off x="1225416" y="5167070"/>
            <a:ext cx="7485528" cy="420272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A2E4EE2-F7C9-9491-8E17-DAD140C4C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" r="1" b="1"/>
          <a:stretch/>
        </p:blipFill>
        <p:spPr>
          <a:xfrm>
            <a:off x="4968180" y="529983"/>
            <a:ext cx="7485528" cy="4183415"/>
          </a:xfrm>
          <a:prstGeom prst="rect">
            <a:avLst/>
          </a:prstGeom>
        </p:spPr>
      </p:pic>
      <p:sp>
        <p:nvSpPr>
          <p:cNvPr id="68" name="Freeform 57">
            <a:extLst>
              <a:ext uri="{FF2B5EF4-FFF2-40B4-BE49-F238E27FC236}">
                <a16:creationId xmlns:a16="http://schemas.microsoft.com/office/drawing/2014/main" id="{377F04B7-B855-6EDC-25C3-A048FC0DBB42}"/>
              </a:ext>
            </a:extLst>
          </p:cNvPr>
          <p:cNvSpPr/>
          <p:nvPr/>
        </p:nvSpPr>
        <p:spPr>
          <a:xfrm>
            <a:off x="-212717" y="435627"/>
            <a:ext cx="3356117" cy="1291932"/>
          </a:xfrm>
          <a:custGeom>
            <a:avLst/>
            <a:gdLst/>
            <a:ahLst/>
            <a:cxnLst/>
            <a:rect l="l" t="t" r="r" b="b"/>
            <a:pathLst>
              <a:path w="3356117" h="1291932">
                <a:moveTo>
                  <a:pt x="0" y="0"/>
                </a:moveTo>
                <a:lnTo>
                  <a:pt x="3356117" y="0"/>
                </a:lnTo>
                <a:lnTo>
                  <a:pt x="3356117" y="1291932"/>
                </a:lnTo>
                <a:lnTo>
                  <a:pt x="0" y="12919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9" name="Group 58">
            <a:extLst>
              <a:ext uri="{FF2B5EF4-FFF2-40B4-BE49-F238E27FC236}">
                <a16:creationId xmlns:a16="http://schemas.microsoft.com/office/drawing/2014/main" id="{5AC45BDB-BD9E-CE26-E3EC-6D9F49BB4746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70" name="Group 59">
              <a:extLst>
                <a:ext uri="{FF2B5EF4-FFF2-40B4-BE49-F238E27FC236}">
                  <a16:creationId xmlns:a16="http://schemas.microsoft.com/office/drawing/2014/main" id="{ED86A052-71E1-A75D-AF8A-5E0030F60722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76" name="Freeform 60">
                <a:extLst>
                  <a:ext uri="{FF2B5EF4-FFF2-40B4-BE49-F238E27FC236}">
                    <a16:creationId xmlns:a16="http://schemas.microsoft.com/office/drawing/2014/main" id="{5782F2AC-F3BD-51A2-B663-F0B3F7F6BAD4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Box 61">
                <a:extLst>
                  <a:ext uri="{FF2B5EF4-FFF2-40B4-BE49-F238E27FC236}">
                    <a16:creationId xmlns:a16="http://schemas.microsoft.com/office/drawing/2014/main" id="{C7BEE36D-DD61-FA9A-2A64-F88103EA68B9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1" name="Group 62">
              <a:extLst>
                <a:ext uri="{FF2B5EF4-FFF2-40B4-BE49-F238E27FC236}">
                  <a16:creationId xmlns:a16="http://schemas.microsoft.com/office/drawing/2014/main" id="{AC063640-7242-E013-3BE1-AD23F549E0AA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74" name="Freeform 63">
                <a:extLst>
                  <a:ext uri="{FF2B5EF4-FFF2-40B4-BE49-F238E27FC236}">
                    <a16:creationId xmlns:a16="http://schemas.microsoft.com/office/drawing/2014/main" id="{FF8665B5-C276-7FEB-D066-0E25797061E0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TextBox 64">
                <a:extLst>
                  <a:ext uri="{FF2B5EF4-FFF2-40B4-BE49-F238E27FC236}">
                    <a16:creationId xmlns:a16="http://schemas.microsoft.com/office/drawing/2014/main" id="{4BE8EC29-7639-A9A0-55C6-DC1444783762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3" name="TextBox 65">
              <a:extLst>
                <a:ext uri="{FF2B5EF4-FFF2-40B4-BE49-F238E27FC236}">
                  <a16:creationId xmlns:a16="http://schemas.microsoft.com/office/drawing/2014/main" id="{BE5981E6-6ACB-27BA-5692-B998133F2519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3119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4AEA020-F47C-4D8F-B20C-E5BDB814A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17FF1-F151-E8FB-4B99-35B39AACC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" r="1" b="1"/>
          <a:stretch/>
        </p:blipFill>
        <p:spPr>
          <a:xfrm>
            <a:off x="1508760" y="817510"/>
            <a:ext cx="7485528" cy="4202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26FC8-D89A-7A8A-62AF-8A8D3F5AA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" r="1" b="1"/>
          <a:stretch/>
        </p:blipFill>
        <p:spPr>
          <a:xfrm>
            <a:off x="9276789" y="817510"/>
            <a:ext cx="7485528" cy="4202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FDBE57-EB17-FDC1-5DB4-52BB28054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86"/>
          <a:stretch/>
        </p:blipFill>
        <p:spPr>
          <a:xfrm>
            <a:off x="1508760" y="5277808"/>
            <a:ext cx="7485528" cy="4183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289CE-150C-1E3A-89AB-5222C9797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r="1" b="1"/>
          <a:stretch/>
        </p:blipFill>
        <p:spPr>
          <a:xfrm>
            <a:off x="9276789" y="5277808"/>
            <a:ext cx="7485528" cy="41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5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4AEA020-F47C-4D8F-B20C-E5BDB814A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DC4589-6E61-96DD-7A3B-092F1966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4" r="1" b="1"/>
          <a:stretch/>
        </p:blipFill>
        <p:spPr>
          <a:xfrm>
            <a:off x="1508760" y="817510"/>
            <a:ext cx="7485528" cy="4202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4E6F9E-60DB-1F33-EC68-5CB5B16BF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4" r="1" b="1"/>
          <a:stretch/>
        </p:blipFill>
        <p:spPr>
          <a:xfrm>
            <a:off x="9276789" y="817510"/>
            <a:ext cx="7485528" cy="4202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C502-7A52-1C00-425F-282F40BB8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r="1" b="1"/>
          <a:stretch/>
        </p:blipFill>
        <p:spPr>
          <a:xfrm>
            <a:off x="1508760" y="5277808"/>
            <a:ext cx="7485528" cy="4183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37619-7AD5-4967-B1A2-EAFE0AA90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r="1" b="1"/>
          <a:stretch/>
        </p:blipFill>
        <p:spPr>
          <a:xfrm>
            <a:off x="9276789" y="5277808"/>
            <a:ext cx="7485528" cy="41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B0D845-B34A-B207-B187-4B7999553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4" y="748856"/>
            <a:ext cx="5913992" cy="7964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2F150-2816-1822-F073-CBDDEF0C3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948130"/>
            <a:ext cx="5615307" cy="7964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F2668F-0135-F063-2384-BE321F66B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2" y="688450"/>
            <a:ext cx="6643424" cy="8599904"/>
          </a:xfrm>
          <a:prstGeom prst="rect">
            <a:avLst/>
          </a:prstGeom>
        </p:spPr>
      </p:pic>
      <p:grpSp>
        <p:nvGrpSpPr>
          <p:cNvPr id="14" name="Group 58">
            <a:extLst>
              <a:ext uri="{FF2B5EF4-FFF2-40B4-BE49-F238E27FC236}">
                <a16:creationId xmlns:a16="http://schemas.microsoft.com/office/drawing/2014/main" id="{76A3327C-5297-A2FA-7187-7FE95F4943C8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5" name="Group 59">
              <a:extLst>
                <a:ext uri="{FF2B5EF4-FFF2-40B4-BE49-F238E27FC236}">
                  <a16:creationId xmlns:a16="http://schemas.microsoft.com/office/drawing/2014/main" id="{AA5DE42F-558F-D0F8-813F-5C9834EDB139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24" name="Freeform 60">
                <a:extLst>
                  <a:ext uri="{FF2B5EF4-FFF2-40B4-BE49-F238E27FC236}">
                    <a16:creationId xmlns:a16="http://schemas.microsoft.com/office/drawing/2014/main" id="{11A70E33-85C4-3C34-E159-9E7F75840C11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61">
                <a:extLst>
                  <a:ext uri="{FF2B5EF4-FFF2-40B4-BE49-F238E27FC236}">
                    <a16:creationId xmlns:a16="http://schemas.microsoft.com/office/drawing/2014/main" id="{792150A9-C6AE-0321-D76B-7225824EBE44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62">
              <a:extLst>
                <a:ext uri="{FF2B5EF4-FFF2-40B4-BE49-F238E27FC236}">
                  <a16:creationId xmlns:a16="http://schemas.microsoft.com/office/drawing/2014/main" id="{0BB391DE-D4CB-835E-AA56-EF9534F5FF90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20" name="Freeform 63">
                <a:extLst>
                  <a:ext uri="{FF2B5EF4-FFF2-40B4-BE49-F238E27FC236}">
                    <a16:creationId xmlns:a16="http://schemas.microsoft.com/office/drawing/2014/main" id="{3FA373B1-91AA-E382-6D11-6AEF9150B3CB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64">
                <a:extLst>
                  <a:ext uri="{FF2B5EF4-FFF2-40B4-BE49-F238E27FC236}">
                    <a16:creationId xmlns:a16="http://schemas.microsoft.com/office/drawing/2014/main" id="{E5F8B975-4BA7-FD68-ED8F-631530E370C5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65">
              <a:extLst>
                <a:ext uri="{FF2B5EF4-FFF2-40B4-BE49-F238E27FC236}">
                  <a16:creationId xmlns:a16="http://schemas.microsoft.com/office/drawing/2014/main" id="{4E5821A6-8068-02FB-8734-BDDBD8F81026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784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242E82-12EB-291D-B05B-7D7A64B16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72" y="389971"/>
            <a:ext cx="6400800" cy="8920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B157A-310C-F8E2-1D9F-8F7D72659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42" y="238465"/>
            <a:ext cx="6400800" cy="9047072"/>
          </a:xfrm>
          <a:prstGeom prst="rect">
            <a:avLst/>
          </a:prstGeom>
        </p:spPr>
      </p:pic>
      <p:sp>
        <p:nvSpPr>
          <p:cNvPr id="4" name="Freeform 57">
            <a:extLst>
              <a:ext uri="{FF2B5EF4-FFF2-40B4-BE49-F238E27FC236}">
                <a16:creationId xmlns:a16="http://schemas.microsoft.com/office/drawing/2014/main" id="{AC432E2B-B28F-1824-136C-0FC7F7AC92C6}"/>
              </a:ext>
            </a:extLst>
          </p:cNvPr>
          <p:cNvSpPr/>
          <p:nvPr/>
        </p:nvSpPr>
        <p:spPr>
          <a:xfrm>
            <a:off x="-212717" y="435627"/>
            <a:ext cx="3356117" cy="1291932"/>
          </a:xfrm>
          <a:custGeom>
            <a:avLst/>
            <a:gdLst/>
            <a:ahLst/>
            <a:cxnLst/>
            <a:rect l="l" t="t" r="r" b="b"/>
            <a:pathLst>
              <a:path w="3356117" h="1291932">
                <a:moveTo>
                  <a:pt x="0" y="0"/>
                </a:moveTo>
                <a:lnTo>
                  <a:pt x="3356117" y="0"/>
                </a:lnTo>
                <a:lnTo>
                  <a:pt x="3356117" y="1291932"/>
                </a:lnTo>
                <a:lnTo>
                  <a:pt x="0" y="1291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8">
            <a:extLst>
              <a:ext uri="{FF2B5EF4-FFF2-40B4-BE49-F238E27FC236}">
                <a16:creationId xmlns:a16="http://schemas.microsoft.com/office/drawing/2014/main" id="{BC605BF7-A1C3-D892-1E50-D67453303F2F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6" name="Group 59">
              <a:extLst>
                <a:ext uri="{FF2B5EF4-FFF2-40B4-BE49-F238E27FC236}">
                  <a16:creationId xmlns:a16="http://schemas.microsoft.com/office/drawing/2014/main" id="{A57D8CD4-B9ED-21BD-F200-C5FCAB1D61BE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1" name="Freeform 60">
                <a:extLst>
                  <a:ext uri="{FF2B5EF4-FFF2-40B4-BE49-F238E27FC236}">
                    <a16:creationId xmlns:a16="http://schemas.microsoft.com/office/drawing/2014/main" id="{EB74F45C-9B8B-360C-FADC-CE3BBD7D5EBB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61">
                <a:extLst>
                  <a:ext uri="{FF2B5EF4-FFF2-40B4-BE49-F238E27FC236}">
                    <a16:creationId xmlns:a16="http://schemas.microsoft.com/office/drawing/2014/main" id="{94FF07A5-50D2-1214-A462-C9752650045C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62">
              <a:extLst>
                <a:ext uri="{FF2B5EF4-FFF2-40B4-BE49-F238E27FC236}">
                  <a16:creationId xmlns:a16="http://schemas.microsoft.com/office/drawing/2014/main" id="{CD2AAD8D-7CCB-326E-BBA4-C6B390D6A172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9" name="Freeform 63">
                <a:extLst>
                  <a:ext uri="{FF2B5EF4-FFF2-40B4-BE49-F238E27FC236}">
                    <a16:creationId xmlns:a16="http://schemas.microsoft.com/office/drawing/2014/main" id="{9903F980-CD29-46C7-FFFC-D7C7C53E0F0A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64">
                <a:extLst>
                  <a:ext uri="{FF2B5EF4-FFF2-40B4-BE49-F238E27FC236}">
                    <a16:creationId xmlns:a16="http://schemas.microsoft.com/office/drawing/2014/main" id="{CC31314E-9A63-24CD-5D57-FC2149695A2E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65">
              <a:extLst>
                <a:ext uri="{FF2B5EF4-FFF2-40B4-BE49-F238E27FC236}">
                  <a16:creationId xmlns:a16="http://schemas.microsoft.com/office/drawing/2014/main" id="{7E7327FB-1FAD-4C98-22ED-5079254DF987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6991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7998CB-7782-D967-D8B1-9B9732463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711370"/>
            <a:ext cx="7124582" cy="3477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5F0D0D-3601-9F43-C94C-FB969DEBE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046541"/>
            <a:ext cx="7712955" cy="7812405"/>
          </a:xfrm>
          <a:prstGeom prst="rect">
            <a:avLst/>
          </a:prstGeom>
        </p:spPr>
      </p:pic>
      <p:sp>
        <p:nvSpPr>
          <p:cNvPr id="6" name="Freeform 57">
            <a:extLst>
              <a:ext uri="{FF2B5EF4-FFF2-40B4-BE49-F238E27FC236}">
                <a16:creationId xmlns:a16="http://schemas.microsoft.com/office/drawing/2014/main" id="{BFA9EEBF-47E8-64EC-192A-8ABDA37B9DCC}"/>
              </a:ext>
            </a:extLst>
          </p:cNvPr>
          <p:cNvSpPr/>
          <p:nvPr/>
        </p:nvSpPr>
        <p:spPr>
          <a:xfrm>
            <a:off x="-212717" y="435627"/>
            <a:ext cx="3356117" cy="1291932"/>
          </a:xfrm>
          <a:custGeom>
            <a:avLst/>
            <a:gdLst/>
            <a:ahLst/>
            <a:cxnLst/>
            <a:rect l="l" t="t" r="r" b="b"/>
            <a:pathLst>
              <a:path w="3356117" h="1291932">
                <a:moveTo>
                  <a:pt x="0" y="0"/>
                </a:moveTo>
                <a:lnTo>
                  <a:pt x="3356117" y="0"/>
                </a:lnTo>
                <a:lnTo>
                  <a:pt x="3356117" y="1291932"/>
                </a:lnTo>
                <a:lnTo>
                  <a:pt x="0" y="1291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58">
            <a:extLst>
              <a:ext uri="{FF2B5EF4-FFF2-40B4-BE49-F238E27FC236}">
                <a16:creationId xmlns:a16="http://schemas.microsoft.com/office/drawing/2014/main" id="{53604F03-74B1-8BAE-7A4C-9FACEF6CBDDE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8" name="Group 59">
              <a:extLst>
                <a:ext uri="{FF2B5EF4-FFF2-40B4-BE49-F238E27FC236}">
                  <a16:creationId xmlns:a16="http://schemas.microsoft.com/office/drawing/2014/main" id="{3A602170-1DA8-1349-6563-ECECDE568E17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3" name="Freeform 60">
                <a:extLst>
                  <a:ext uri="{FF2B5EF4-FFF2-40B4-BE49-F238E27FC236}">
                    <a16:creationId xmlns:a16="http://schemas.microsoft.com/office/drawing/2014/main" id="{21696F62-AFC1-4A35-6975-7C5D9ADB84D0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61">
                <a:extLst>
                  <a:ext uri="{FF2B5EF4-FFF2-40B4-BE49-F238E27FC236}">
                    <a16:creationId xmlns:a16="http://schemas.microsoft.com/office/drawing/2014/main" id="{C85EAC3F-93BC-DC1E-2A59-84544867C43D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62">
              <a:extLst>
                <a:ext uri="{FF2B5EF4-FFF2-40B4-BE49-F238E27FC236}">
                  <a16:creationId xmlns:a16="http://schemas.microsoft.com/office/drawing/2014/main" id="{32ABF7C8-7EA7-6243-18E8-720C31DDBBEF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1" name="Freeform 63">
                <a:extLst>
                  <a:ext uri="{FF2B5EF4-FFF2-40B4-BE49-F238E27FC236}">
                    <a16:creationId xmlns:a16="http://schemas.microsoft.com/office/drawing/2014/main" id="{F03B6C08-32E6-BD39-75E0-8C40677F1E8E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64">
                <a:extLst>
                  <a:ext uri="{FF2B5EF4-FFF2-40B4-BE49-F238E27FC236}">
                    <a16:creationId xmlns:a16="http://schemas.microsoft.com/office/drawing/2014/main" id="{7155170F-A7FE-5B6D-FDD6-E7C8AE26419A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65">
              <a:extLst>
                <a:ext uri="{FF2B5EF4-FFF2-40B4-BE49-F238E27FC236}">
                  <a16:creationId xmlns:a16="http://schemas.microsoft.com/office/drawing/2014/main" id="{E9752673-CB92-5D3C-5227-F7347191F51D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F84007F-8FF5-2C46-D035-07D22BAE9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98" y="491936"/>
            <a:ext cx="3294502" cy="46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00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3C0BA-2119-DEE1-6316-32000E890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1546082"/>
            <a:ext cx="5410200" cy="7510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883B82-AC62-7A01-4EF0-376477F26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2" y="1462764"/>
            <a:ext cx="7772400" cy="7361472"/>
          </a:xfrm>
          <a:prstGeom prst="rect">
            <a:avLst/>
          </a:prstGeom>
        </p:spPr>
      </p:pic>
      <p:sp>
        <p:nvSpPr>
          <p:cNvPr id="7" name="Freeform 57">
            <a:extLst>
              <a:ext uri="{FF2B5EF4-FFF2-40B4-BE49-F238E27FC236}">
                <a16:creationId xmlns:a16="http://schemas.microsoft.com/office/drawing/2014/main" id="{E2112CD9-F1D8-8DFB-CF57-4F998BDE14AB}"/>
              </a:ext>
            </a:extLst>
          </p:cNvPr>
          <p:cNvSpPr/>
          <p:nvPr/>
        </p:nvSpPr>
        <p:spPr>
          <a:xfrm>
            <a:off x="481733" y="419100"/>
            <a:ext cx="3356117" cy="1291932"/>
          </a:xfrm>
          <a:custGeom>
            <a:avLst/>
            <a:gdLst/>
            <a:ahLst/>
            <a:cxnLst/>
            <a:rect l="l" t="t" r="r" b="b"/>
            <a:pathLst>
              <a:path w="3356117" h="1291932">
                <a:moveTo>
                  <a:pt x="0" y="0"/>
                </a:moveTo>
                <a:lnTo>
                  <a:pt x="3356117" y="0"/>
                </a:lnTo>
                <a:lnTo>
                  <a:pt x="3356117" y="1291932"/>
                </a:lnTo>
                <a:lnTo>
                  <a:pt x="0" y="1291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58">
            <a:extLst>
              <a:ext uri="{FF2B5EF4-FFF2-40B4-BE49-F238E27FC236}">
                <a16:creationId xmlns:a16="http://schemas.microsoft.com/office/drawing/2014/main" id="{E6658309-68A8-B83C-2573-F214336942E0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9" name="Group 59">
              <a:extLst>
                <a:ext uri="{FF2B5EF4-FFF2-40B4-BE49-F238E27FC236}">
                  <a16:creationId xmlns:a16="http://schemas.microsoft.com/office/drawing/2014/main" id="{CF02A137-FBA0-7F1A-17F9-3274FA0242F4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4" name="Freeform 60">
                <a:extLst>
                  <a:ext uri="{FF2B5EF4-FFF2-40B4-BE49-F238E27FC236}">
                    <a16:creationId xmlns:a16="http://schemas.microsoft.com/office/drawing/2014/main" id="{90075647-8813-D5DE-A32F-345EE675533C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61">
                <a:extLst>
                  <a:ext uri="{FF2B5EF4-FFF2-40B4-BE49-F238E27FC236}">
                    <a16:creationId xmlns:a16="http://schemas.microsoft.com/office/drawing/2014/main" id="{9FC3C199-42A5-DA06-0513-7A0D3E37DE1F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62">
              <a:extLst>
                <a:ext uri="{FF2B5EF4-FFF2-40B4-BE49-F238E27FC236}">
                  <a16:creationId xmlns:a16="http://schemas.microsoft.com/office/drawing/2014/main" id="{43C96B78-6476-4003-EADC-7B723517E75A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2" name="Freeform 63">
                <a:extLst>
                  <a:ext uri="{FF2B5EF4-FFF2-40B4-BE49-F238E27FC236}">
                    <a16:creationId xmlns:a16="http://schemas.microsoft.com/office/drawing/2014/main" id="{301DDB57-F988-ABC1-70E2-AB484722651A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64">
                <a:extLst>
                  <a:ext uri="{FF2B5EF4-FFF2-40B4-BE49-F238E27FC236}">
                    <a16:creationId xmlns:a16="http://schemas.microsoft.com/office/drawing/2014/main" id="{234CCE16-3F11-0966-F6BC-05C55AB6DB05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65">
              <a:extLst>
                <a:ext uri="{FF2B5EF4-FFF2-40B4-BE49-F238E27FC236}">
                  <a16:creationId xmlns:a16="http://schemas.microsoft.com/office/drawing/2014/main" id="{6616F693-A39B-CC57-5C50-D1C06ADC9F47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243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7">
            <a:extLst>
              <a:ext uri="{FF2B5EF4-FFF2-40B4-BE49-F238E27FC236}">
                <a16:creationId xmlns:a16="http://schemas.microsoft.com/office/drawing/2014/main" id="{B6100868-538F-499B-0D27-280BE0186E65}"/>
              </a:ext>
            </a:extLst>
          </p:cNvPr>
          <p:cNvSpPr/>
          <p:nvPr/>
        </p:nvSpPr>
        <p:spPr>
          <a:xfrm>
            <a:off x="-212717" y="435627"/>
            <a:ext cx="3356117" cy="1291932"/>
          </a:xfrm>
          <a:custGeom>
            <a:avLst/>
            <a:gdLst/>
            <a:ahLst/>
            <a:cxnLst/>
            <a:rect l="l" t="t" r="r" b="b"/>
            <a:pathLst>
              <a:path w="3356117" h="1291932">
                <a:moveTo>
                  <a:pt x="0" y="0"/>
                </a:moveTo>
                <a:lnTo>
                  <a:pt x="3356117" y="0"/>
                </a:lnTo>
                <a:lnTo>
                  <a:pt x="3356117" y="1291932"/>
                </a:lnTo>
                <a:lnTo>
                  <a:pt x="0" y="1291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58">
            <a:extLst>
              <a:ext uri="{FF2B5EF4-FFF2-40B4-BE49-F238E27FC236}">
                <a16:creationId xmlns:a16="http://schemas.microsoft.com/office/drawing/2014/main" id="{E0DB1FC2-9E3D-719A-3D77-40448D834F96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4" name="Group 59">
              <a:extLst>
                <a:ext uri="{FF2B5EF4-FFF2-40B4-BE49-F238E27FC236}">
                  <a16:creationId xmlns:a16="http://schemas.microsoft.com/office/drawing/2014/main" id="{2972D90E-A400-5AA7-1BBA-11453B0A07CD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9" name="Freeform 60">
                <a:extLst>
                  <a:ext uri="{FF2B5EF4-FFF2-40B4-BE49-F238E27FC236}">
                    <a16:creationId xmlns:a16="http://schemas.microsoft.com/office/drawing/2014/main" id="{128CB102-AE4A-A6FA-5ACA-3B8172F9E193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61">
                <a:extLst>
                  <a:ext uri="{FF2B5EF4-FFF2-40B4-BE49-F238E27FC236}">
                    <a16:creationId xmlns:a16="http://schemas.microsoft.com/office/drawing/2014/main" id="{4F7286E2-E2B5-1F21-1148-95CB6334803F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" name="Group 62">
              <a:extLst>
                <a:ext uri="{FF2B5EF4-FFF2-40B4-BE49-F238E27FC236}">
                  <a16:creationId xmlns:a16="http://schemas.microsoft.com/office/drawing/2014/main" id="{57C389CD-4566-6DA7-390A-D36035ADF80C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7" name="Freeform 63">
                <a:extLst>
                  <a:ext uri="{FF2B5EF4-FFF2-40B4-BE49-F238E27FC236}">
                    <a16:creationId xmlns:a16="http://schemas.microsoft.com/office/drawing/2014/main" id="{AD0924D1-5274-8CD8-45E2-16BAEE567100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64">
                <a:extLst>
                  <a:ext uri="{FF2B5EF4-FFF2-40B4-BE49-F238E27FC236}">
                    <a16:creationId xmlns:a16="http://schemas.microsoft.com/office/drawing/2014/main" id="{1BA83336-A966-F2EB-E8B5-FE043247FC4A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5">
              <a:extLst>
                <a:ext uri="{FF2B5EF4-FFF2-40B4-BE49-F238E27FC236}">
                  <a16:creationId xmlns:a16="http://schemas.microsoft.com/office/drawing/2014/main" id="{8C39CE71-03E4-B02D-6831-C483CF2C29D2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4DEE810-3C3C-8F13-D31C-2ED7E780D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8" y="1929388"/>
            <a:ext cx="7772400" cy="23857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2C679A-8C2A-C218-7131-3B23F1590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71" y="1210552"/>
            <a:ext cx="8464231" cy="39329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57C8A4-C7F3-8BC2-7B09-5D9D337E8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8" y="4767315"/>
            <a:ext cx="7772400" cy="4068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FF523-F624-BF7E-65F0-7915D3765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944492"/>
            <a:ext cx="2451100" cy="850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B08324-6F8D-D7CF-743C-CA5C9F605B6D}"/>
              </a:ext>
            </a:extLst>
          </p:cNvPr>
          <p:cNvSpPr txBox="1"/>
          <p:nvPr/>
        </p:nvSpPr>
        <p:spPr>
          <a:xfrm>
            <a:off x="12887450" y="6775256"/>
            <a:ext cx="22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7"/>
              </a:rPr>
              <a:t>www.sa.ui.ac.id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88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7">
            <a:extLst>
              <a:ext uri="{FF2B5EF4-FFF2-40B4-BE49-F238E27FC236}">
                <a16:creationId xmlns:a16="http://schemas.microsoft.com/office/drawing/2014/main" id="{4E82C5EF-49C9-935E-95F5-C844541B6DD6}"/>
              </a:ext>
            </a:extLst>
          </p:cNvPr>
          <p:cNvSpPr/>
          <p:nvPr/>
        </p:nvSpPr>
        <p:spPr>
          <a:xfrm>
            <a:off x="-212717" y="435627"/>
            <a:ext cx="3356117" cy="1291932"/>
          </a:xfrm>
          <a:custGeom>
            <a:avLst/>
            <a:gdLst/>
            <a:ahLst/>
            <a:cxnLst/>
            <a:rect l="l" t="t" r="r" b="b"/>
            <a:pathLst>
              <a:path w="3356117" h="1291932">
                <a:moveTo>
                  <a:pt x="0" y="0"/>
                </a:moveTo>
                <a:lnTo>
                  <a:pt x="3356117" y="0"/>
                </a:lnTo>
                <a:lnTo>
                  <a:pt x="3356117" y="1291932"/>
                </a:lnTo>
                <a:lnTo>
                  <a:pt x="0" y="1291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58">
            <a:extLst>
              <a:ext uri="{FF2B5EF4-FFF2-40B4-BE49-F238E27FC236}">
                <a16:creationId xmlns:a16="http://schemas.microsoft.com/office/drawing/2014/main" id="{39C03DE2-54E9-CEC2-11FC-573B758A6513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4" name="Group 59">
              <a:extLst>
                <a:ext uri="{FF2B5EF4-FFF2-40B4-BE49-F238E27FC236}">
                  <a16:creationId xmlns:a16="http://schemas.microsoft.com/office/drawing/2014/main" id="{17B1F276-EC28-E3E4-764D-905809C70956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9" name="Freeform 60">
                <a:extLst>
                  <a:ext uri="{FF2B5EF4-FFF2-40B4-BE49-F238E27FC236}">
                    <a16:creationId xmlns:a16="http://schemas.microsoft.com/office/drawing/2014/main" id="{447F3D4F-C443-071A-BAB0-72BCA454666A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61">
                <a:extLst>
                  <a:ext uri="{FF2B5EF4-FFF2-40B4-BE49-F238E27FC236}">
                    <a16:creationId xmlns:a16="http://schemas.microsoft.com/office/drawing/2014/main" id="{1039D113-667C-EC1D-E816-4EBF303C6D87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" name="Group 62">
              <a:extLst>
                <a:ext uri="{FF2B5EF4-FFF2-40B4-BE49-F238E27FC236}">
                  <a16:creationId xmlns:a16="http://schemas.microsoft.com/office/drawing/2014/main" id="{4C2488D8-1FB7-E0D7-258E-0591BDC20925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7" name="Freeform 63">
                <a:extLst>
                  <a:ext uri="{FF2B5EF4-FFF2-40B4-BE49-F238E27FC236}">
                    <a16:creationId xmlns:a16="http://schemas.microsoft.com/office/drawing/2014/main" id="{7E6C9BE4-693F-F036-069C-537EB84BFF9E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64">
                <a:extLst>
                  <a:ext uri="{FF2B5EF4-FFF2-40B4-BE49-F238E27FC236}">
                    <a16:creationId xmlns:a16="http://schemas.microsoft.com/office/drawing/2014/main" id="{1713FB10-EB5C-39C5-A707-5A9000E07CEB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5">
              <a:extLst>
                <a:ext uri="{FF2B5EF4-FFF2-40B4-BE49-F238E27FC236}">
                  <a16:creationId xmlns:a16="http://schemas.microsoft.com/office/drawing/2014/main" id="{86AD63AB-2DC3-645A-31F3-828536184524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64FD3CE-C5E0-6E27-ACD3-05AB7C7EB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87" y="449344"/>
            <a:ext cx="5566553" cy="33450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2A7EB1-2F51-7EEA-FE3A-8EF3C9BB3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28345"/>
            <a:ext cx="7772400" cy="34909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F1A3AF-A1A4-0BB3-A7F2-4AC22E835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82026"/>
            <a:ext cx="7772400" cy="4221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CBE202-0B72-3920-5CD4-6D55CCACD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72" y="3998282"/>
            <a:ext cx="7772400" cy="461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47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8E5BA-E8F5-E9A3-D9F9-98A9E6066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90" y="638572"/>
            <a:ext cx="3998580" cy="8576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9247E3-C7AD-FA3C-16FC-449E5A74B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87" y="564833"/>
            <a:ext cx="3998580" cy="8576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CAE4EE-3FC6-9ED3-C496-652D3658E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372" y="564834"/>
            <a:ext cx="3998580" cy="8576043"/>
          </a:xfrm>
          <a:prstGeom prst="rect">
            <a:avLst/>
          </a:prstGeom>
        </p:spPr>
      </p:pic>
      <p:sp>
        <p:nvSpPr>
          <p:cNvPr id="8" name="Freeform 57">
            <a:extLst>
              <a:ext uri="{FF2B5EF4-FFF2-40B4-BE49-F238E27FC236}">
                <a16:creationId xmlns:a16="http://schemas.microsoft.com/office/drawing/2014/main" id="{88A51D68-C125-E9AD-99DB-80C16FE6C32F}"/>
              </a:ext>
            </a:extLst>
          </p:cNvPr>
          <p:cNvSpPr/>
          <p:nvPr/>
        </p:nvSpPr>
        <p:spPr>
          <a:xfrm>
            <a:off x="-212717" y="435627"/>
            <a:ext cx="3356117" cy="1291932"/>
          </a:xfrm>
          <a:custGeom>
            <a:avLst/>
            <a:gdLst/>
            <a:ahLst/>
            <a:cxnLst/>
            <a:rect l="l" t="t" r="r" b="b"/>
            <a:pathLst>
              <a:path w="3356117" h="1291932">
                <a:moveTo>
                  <a:pt x="0" y="0"/>
                </a:moveTo>
                <a:lnTo>
                  <a:pt x="3356117" y="0"/>
                </a:lnTo>
                <a:lnTo>
                  <a:pt x="3356117" y="1291932"/>
                </a:lnTo>
                <a:lnTo>
                  <a:pt x="0" y="12919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58">
            <a:extLst>
              <a:ext uri="{FF2B5EF4-FFF2-40B4-BE49-F238E27FC236}">
                <a16:creationId xmlns:a16="http://schemas.microsoft.com/office/drawing/2014/main" id="{2B105EED-0384-F674-0517-F447A848DC74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0" name="Group 59">
              <a:extLst>
                <a:ext uri="{FF2B5EF4-FFF2-40B4-BE49-F238E27FC236}">
                  <a16:creationId xmlns:a16="http://schemas.microsoft.com/office/drawing/2014/main" id="{40236364-22C4-449E-1E41-868CF7AA5333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5" name="Freeform 60">
                <a:extLst>
                  <a:ext uri="{FF2B5EF4-FFF2-40B4-BE49-F238E27FC236}">
                    <a16:creationId xmlns:a16="http://schemas.microsoft.com/office/drawing/2014/main" id="{FD5CA2D9-3AE9-396B-9FC0-D92AA50B7434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61">
                <a:extLst>
                  <a:ext uri="{FF2B5EF4-FFF2-40B4-BE49-F238E27FC236}">
                    <a16:creationId xmlns:a16="http://schemas.microsoft.com/office/drawing/2014/main" id="{CB992F66-E687-6EFB-5634-17EFF35BD819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62">
              <a:extLst>
                <a:ext uri="{FF2B5EF4-FFF2-40B4-BE49-F238E27FC236}">
                  <a16:creationId xmlns:a16="http://schemas.microsoft.com/office/drawing/2014/main" id="{678B20BA-2D62-D00B-B1BE-A7546AC20E24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3" name="Freeform 63">
                <a:extLst>
                  <a:ext uri="{FF2B5EF4-FFF2-40B4-BE49-F238E27FC236}">
                    <a16:creationId xmlns:a16="http://schemas.microsoft.com/office/drawing/2014/main" id="{37D9F2F4-AA77-5AE1-EBAA-03CA1630C2E2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64">
                <a:extLst>
                  <a:ext uri="{FF2B5EF4-FFF2-40B4-BE49-F238E27FC236}">
                    <a16:creationId xmlns:a16="http://schemas.microsoft.com/office/drawing/2014/main" id="{7D2B8017-2DB3-0108-6FA7-81EDBD95829A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65">
              <a:extLst>
                <a:ext uri="{FF2B5EF4-FFF2-40B4-BE49-F238E27FC236}">
                  <a16:creationId xmlns:a16="http://schemas.microsoft.com/office/drawing/2014/main" id="{45B59EBD-0423-12BD-5C71-90B1F60DB753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00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40">
            <a:extLst>
              <a:ext uri="{FF2B5EF4-FFF2-40B4-BE49-F238E27FC236}">
                <a16:creationId xmlns:a16="http://schemas.microsoft.com/office/drawing/2014/main" id="{335A0140-2A8D-D7A8-F945-CA7884843C6E}"/>
              </a:ext>
            </a:extLst>
          </p:cNvPr>
          <p:cNvGrpSpPr/>
          <p:nvPr/>
        </p:nvGrpSpPr>
        <p:grpSpPr>
          <a:xfrm>
            <a:off x="11725629" y="5710707"/>
            <a:ext cx="386556" cy="386556"/>
            <a:chOff x="0" y="0"/>
            <a:chExt cx="812800" cy="812800"/>
          </a:xfrm>
        </p:grpSpPr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id="{907495F7-AA0F-8620-E0C2-1922D37064B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TextBox 42">
              <a:extLst>
                <a:ext uri="{FF2B5EF4-FFF2-40B4-BE49-F238E27FC236}">
                  <a16:creationId xmlns:a16="http://schemas.microsoft.com/office/drawing/2014/main" id="{7DB68478-2599-A8A5-F99D-024367BF651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8" name="Group 40">
            <a:extLst>
              <a:ext uri="{FF2B5EF4-FFF2-40B4-BE49-F238E27FC236}">
                <a16:creationId xmlns:a16="http://schemas.microsoft.com/office/drawing/2014/main" id="{8D1208AE-5D2B-134D-4F51-86A39FE4BEE8}"/>
              </a:ext>
            </a:extLst>
          </p:cNvPr>
          <p:cNvGrpSpPr/>
          <p:nvPr/>
        </p:nvGrpSpPr>
        <p:grpSpPr>
          <a:xfrm>
            <a:off x="11710235" y="4536985"/>
            <a:ext cx="386556" cy="386556"/>
            <a:chOff x="0" y="0"/>
            <a:chExt cx="812800" cy="812800"/>
          </a:xfrm>
        </p:grpSpPr>
        <p:sp>
          <p:nvSpPr>
            <p:cNvPr id="109" name="Freeform 41">
              <a:extLst>
                <a:ext uri="{FF2B5EF4-FFF2-40B4-BE49-F238E27FC236}">
                  <a16:creationId xmlns:a16="http://schemas.microsoft.com/office/drawing/2014/main" id="{9C7676A0-02AD-421B-2EF8-CA910F8107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TextBox 42">
              <a:extLst>
                <a:ext uri="{FF2B5EF4-FFF2-40B4-BE49-F238E27FC236}">
                  <a16:creationId xmlns:a16="http://schemas.microsoft.com/office/drawing/2014/main" id="{F221D945-306D-9ECB-087B-911F99556CB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-1522364" y="9912529"/>
            <a:ext cx="21354623" cy="2652117"/>
            <a:chOff x="0" y="0"/>
            <a:chExt cx="5624263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24263" cy="698500"/>
            </a:xfrm>
            <a:custGeom>
              <a:avLst/>
              <a:gdLst/>
              <a:ahLst/>
              <a:cxnLst/>
              <a:rect l="l" t="t" r="r" b="b"/>
              <a:pathLst>
                <a:path w="5624263" h="698500">
                  <a:moveTo>
                    <a:pt x="5624263" y="349250"/>
                  </a:moveTo>
                  <a:lnTo>
                    <a:pt x="542106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421063" y="0"/>
                  </a:lnTo>
                  <a:lnTo>
                    <a:pt x="5624263" y="349250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539566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81160" y="9912529"/>
            <a:ext cx="11022791" cy="2652117"/>
            <a:chOff x="0" y="0"/>
            <a:chExt cx="2903122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03122" cy="698500"/>
            </a:xfrm>
            <a:custGeom>
              <a:avLst/>
              <a:gdLst/>
              <a:ahLst/>
              <a:cxnLst/>
              <a:rect l="l" t="t" r="r" b="b"/>
              <a:pathLst>
                <a:path w="2903122" h="698500">
                  <a:moveTo>
                    <a:pt x="2903122" y="349250"/>
                  </a:moveTo>
                  <a:lnTo>
                    <a:pt x="269992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699922" y="0"/>
                  </a:lnTo>
                  <a:lnTo>
                    <a:pt x="2903122" y="349250"/>
                  </a:lnTo>
                  <a:close/>
                </a:path>
              </a:pathLst>
            </a:custGeom>
            <a:solidFill>
              <a:srgbClr val="ED9B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2674522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363919" y="9912529"/>
            <a:ext cx="8400463" cy="2652117"/>
            <a:chOff x="0" y="0"/>
            <a:chExt cx="2212468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2468" cy="698500"/>
            </a:xfrm>
            <a:custGeom>
              <a:avLst/>
              <a:gdLst/>
              <a:ahLst/>
              <a:cxnLst/>
              <a:rect l="l" t="t" r="r" b="b"/>
              <a:pathLst>
                <a:path w="2212468" h="698500">
                  <a:moveTo>
                    <a:pt x="2212468" y="349250"/>
                  </a:moveTo>
                  <a:lnTo>
                    <a:pt x="200926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09268" y="0"/>
                  </a:lnTo>
                  <a:lnTo>
                    <a:pt x="2212468" y="349250"/>
                  </a:ln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1983868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60107" y="-2653476"/>
            <a:ext cx="2795016" cy="4991100"/>
          </a:xfrm>
          <a:custGeom>
            <a:avLst/>
            <a:gdLst/>
            <a:ahLst/>
            <a:cxnLst/>
            <a:rect l="l" t="t" r="r" b="b"/>
            <a:pathLst>
              <a:path w="2795016" h="4991100">
                <a:moveTo>
                  <a:pt x="0" y="0"/>
                </a:moveTo>
                <a:lnTo>
                  <a:pt x="2795016" y="0"/>
                </a:lnTo>
                <a:lnTo>
                  <a:pt x="2795016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5553091" y="-1942517"/>
            <a:ext cx="2795016" cy="4991100"/>
          </a:xfrm>
          <a:custGeom>
            <a:avLst/>
            <a:gdLst/>
            <a:ahLst/>
            <a:cxnLst/>
            <a:rect l="l" t="t" r="r" b="b"/>
            <a:pathLst>
              <a:path w="2795016" h="4991100">
                <a:moveTo>
                  <a:pt x="2795016" y="0"/>
                </a:moveTo>
                <a:lnTo>
                  <a:pt x="0" y="0"/>
                </a:lnTo>
                <a:lnTo>
                  <a:pt x="0" y="4991100"/>
                </a:lnTo>
                <a:lnTo>
                  <a:pt x="2795016" y="4991100"/>
                </a:lnTo>
                <a:lnTo>
                  <a:pt x="27950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5" name="Group 15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5639906" y="2541021"/>
            <a:ext cx="5865221" cy="5894694"/>
          </a:xfrm>
          <a:custGeom>
            <a:avLst/>
            <a:gdLst/>
            <a:ahLst/>
            <a:cxnLst/>
            <a:rect l="l" t="t" r="r" b="b"/>
            <a:pathLst>
              <a:path w="5865221" h="5894694">
                <a:moveTo>
                  <a:pt x="0" y="0"/>
                </a:moveTo>
                <a:lnTo>
                  <a:pt x="5865220" y="0"/>
                </a:lnTo>
                <a:lnTo>
                  <a:pt x="5865220" y="5894694"/>
                </a:lnTo>
                <a:lnTo>
                  <a:pt x="0" y="5894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9068342" y="2652818"/>
            <a:ext cx="2321485" cy="232148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25339" y="25339"/>
              <a:ext cx="762123" cy="762123"/>
            </a:xfrm>
            <a:custGeom>
              <a:avLst/>
              <a:gdLst/>
              <a:ahLst/>
              <a:cxnLst/>
              <a:rect l="l" t="t" r="r" b="b"/>
              <a:pathLst>
                <a:path w="762123" h="762123">
                  <a:moveTo>
                    <a:pt x="437656" y="31256"/>
                  </a:moveTo>
                  <a:lnTo>
                    <a:pt x="730866" y="324466"/>
                  </a:lnTo>
                  <a:cubicBezTo>
                    <a:pt x="762122" y="355723"/>
                    <a:pt x="762122" y="406400"/>
                    <a:pt x="730866" y="437656"/>
                  </a:cubicBezTo>
                  <a:lnTo>
                    <a:pt x="437656" y="730866"/>
                  </a:lnTo>
                  <a:cubicBezTo>
                    <a:pt x="406400" y="762122"/>
                    <a:pt x="355723" y="762122"/>
                    <a:pt x="324466" y="730866"/>
                  </a:cubicBezTo>
                  <a:lnTo>
                    <a:pt x="31256" y="437656"/>
                  </a:lnTo>
                  <a:cubicBezTo>
                    <a:pt x="0" y="406400"/>
                    <a:pt x="0" y="355723"/>
                    <a:pt x="31256" y="324466"/>
                  </a:cubicBezTo>
                  <a:lnTo>
                    <a:pt x="324466" y="31256"/>
                  </a:lnTo>
                  <a:cubicBezTo>
                    <a:pt x="355723" y="0"/>
                    <a:pt x="406400" y="0"/>
                    <a:pt x="437656" y="31256"/>
                  </a:cubicBezTo>
                  <a:close/>
                </a:path>
              </a:pathLst>
            </a:custGeom>
            <a:solidFill>
              <a:srgbClr val="3939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5037" tIns="55037" rIns="55037" bIns="55037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759516" y="2652818"/>
            <a:ext cx="2321485" cy="232148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25339" y="25339"/>
              <a:ext cx="762123" cy="762123"/>
            </a:xfrm>
            <a:custGeom>
              <a:avLst/>
              <a:gdLst/>
              <a:ahLst/>
              <a:cxnLst/>
              <a:rect l="l" t="t" r="r" b="b"/>
              <a:pathLst>
                <a:path w="762123" h="762123">
                  <a:moveTo>
                    <a:pt x="437656" y="31256"/>
                  </a:moveTo>
                  <a:lnTo>
                    <a:pt x="730866" y="324466"/>
                  </a:lnTo>
                  <a:cubicBezTo>
                    <a:pt x="762122" y="355723"/>
                    <a:pt x="762122" y="406400"/>
                    <a:pt x="730866" y="437656"/>
                  </a:cubicBezTo>
                  <a:lnTo>
                    <a:pt x="437656" y="730866"/>
                  </a:lnTo>
                  <a:cubicBezTo>
                    <a:pt x="406400" y="762122"/>
                    <a:pt x="355723" y="762122"/>
                    <a:pt x="324466" y="730866"/>
                  </a:cubicBezTo>
                  <a:lnTo>
                    <a:pt x="31256" y="437656"/>
                  </a:lnTo>
                  <a:cubicBezTo>
                    <a:pt x="0" y="406400"/>
                    <a:pt x="0" y="355723"/>
                    <a:pt x="31256" y="324466"/>
                  </a:cubicBezTo>
                  <a:lnTo>
                    <a:pt x="324466" y="31256"/>
                  </a:lnTo>
                  <a:cubicBezTo>
                    <a:pt x="355723" y="0"/>
                    <a:pt x="406400" y="0"/>
                    <a:pt x="437656" y="31256"/>
                  </a:cubicBezTo>
                  <a:close/>
                </a:path>
              </a:pathLst>
            </a:custGeom>
            <a:solidFill>
              <a:srgbClr val="3939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5037" tIns="55037" rIns="55037" bIns="55037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084921" y="6086427"/>
            <a:ext cx="2321485" cy="2321485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25339" y="25339"/>
              <a:ext cx="762123" cy="762123"/>
            </a:xfrm>
            <a:custGeom>
              <a:avLst/>
              <a:gdLst/>
              <a:ahLst/>
              <a:cxnLst/>
              <a:rect l="l" t="t" r="r" b="b"/>
              <a:pathLst>
                <a:path w="762123" h="762123">
                  <a:moveTo>
                    <a:pt x="437656" y="31256"/>
                  </a:moveTo>
                  <a:lnTo>
                    <a:pt x="730866" y="324466"/>
                  </a:lnTo>
                  <a:cubicBezTo>
                    <a:pt x="762122" y="355723"/>
                    <a:pt x="762122" y="406400"/>
                    <a:pt x="730866" y="437656"/>
                  </a:cubicBezTo>
                  <a:lnTo>
                    <a:pt x="437656" y="730866"/>
                  </a:lnTo>
                  <a:cubicBezTo>
                    <a:pt x="406400" y="762122"/>
                    <a:pt x="355723" y="762122"/>
                    <a:pt x="324466" y="730866"/>
                  </a:cubicBezTo>
                  <a:lnTo>
                    <a:pt x="31256" y="437656"/>
                  </a:lnTo>
                  <a:cubicBezTo>
                    <a:pt x="0" y="406400"/>
                    <a:pt x="0" y="355723"/>
                    <a:pt x="31256" y="324466"/>
                  </a:cubicBezTo>
                  <a:lnTo>
                    <a:pt x="324466" y="31256"/>
                  </a:lnTo>
                  <a:cubicBezTo>
                    <a:pt x="355723" y="0"/>
                    <a:pt x="406400" y="0"/>
                    <a:pt x="437656" y="31256"/>
                  </a:cubicBezTo>
                  <a:close/>
                </a:path>
              </a:pathLst>
            </a:custGeom>
            <a:solidFill>
              <a:srgbClr val="3939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5037" tIns="55037" rIns="55037" bIns="55037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759516" y="6043844"/>
            <a:ext cx="2321485" cy="232148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25339" y="25339"/>
              <a:ext cx="762123" cy="762123"/>
            </a:xfrm>
            <a:custGeom>
              <a:avLst/>
              <a:gdLst/>
              <a:ahLst/>
              <a:cxnLst/>
              <a:rect l="l" t="t" r="r" b="b"/>
              <a:pathLst>
                <a:path w="762123" h="762123">
                  <a:moveTo>
                    <a:pt x="437656" y="31256"/>
                  </a:moveTo>
                  <a:lnTo>
                    <a:pt x="730866" y="324466"/>
                  </a:lnTo>
                  <a:cubicBezTo>
                    <a:pt x="762122" y="355723"/>
                    <a:pt x="762122" y="406400"/>
                    <a:pt x="730866" y="437656"/>
                  </a:cubicBezTo>
                  <a:lnTo>
                    <a:pt x="437656" y="730866"/>
                  </a:lnTo>
                  <a:cubicBezTo>
                    <a:pt x="406400" y="762122"/>
                    <a:pt x="355723" y="762122"/>
                    <a:pt x="324466" y="730866"/>
                  </a:cubicBezTo>
                  <a:lnTo>
                    <a:pt x="31256" y="437656"/>
                  </a:lnTo>
                  <a:cubicBezTo>
                    <a:pt x="0" y="406400"/>
                    <a:pt x="0" y="355723"/>
                    <a:pt x="31256" y="324466"/>
                  </a:cubicBezTo>
                  <a:lnTo>
                    <a:pt x="324466" y="31256"/>
                  </a:lnTo>
                  <a:cubicBezTo>
                    <a:pt x="355723" y="0"/>
                    <a:pt x="406400" y="0"/>
                    <a:pt x="437656" y="31256"/>
                  </a:cubicBezTo>
                  <a:close/>
                </a:path>
              </a:pathLst>
            </a:custGeom>
            <a:solidFill>
              <a:srgbClr val="3939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5037" tIns="55037" rIns="55037" bIns="55037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7951618" y="4411810"/>
            <a:ext cx="1241797" cy="2153116"/>
          </a:xfrm>
          <a:custGeom>
            <a:avLst/>
            <a:gdLst/>
            <a:ahLst/>
            <a:cxnLst/>
            <a:rect l="l" t="t" r="r" b="b"/>
            <a:pathLst>
              <a:path w="1241797" h="2153116">
                <a:moveTo>
                  <a:pt x="0" y="0"/>
                </a:moveTo>
                <a:lnTo>
                  <a:pt x="1241797" y="0"/>
                </a:lnTo>
                <a:lnTo>
                  <a:pt x="1241797" y="2153116"/>
                </a:lnTo>
                <a:lnTo>
                  <a:pt x="0" y="2153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>
            <a:off x="11746474" y="2992877"/>
            <a:ext cx="386556" cy="386556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1782080" y="3028483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0" y="0"/>
                </a:moveTo>
                <a:lnTo>
                  <a:pt x="315344" y="0"/>
                </a:lnTo>
                <a:lnTo>
                  <a:pt x="315344" y="315344"/>
                </a:lnTo>
                <a:lnTo>
                  <a:pt x="0" y="31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>
            <a:off x="11724522" y="3769851"/>
            <a:ext cx="386556" cy="386556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1758840" y="3802410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0" y="0"/>
                </a:moveTo>
                <a:lnTo>
                  <a:pt x="315344" y="0"/>
                </a:lnTo>
                <a:lnTo>
                  <a:pt x="315344" y="315344"/>
                </a:lnTo>
                <a:lnTo>
                  <a:pt x="0" y="31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11725389" y="4564569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0" y="0"/>
                </a:moveTo>
                <a:lnTo>
                  <a:pt x="315344" y="0"/>
                </a:lnTo>
                <a:lnTo>
                  <a:pt x="315344" y="315345"/>
                </a:lnTo>
                <a:lnTo>
                  <a:pt x="0" y="315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8" name="Group 48"/>
          <p:cNvGrpSpPr/>
          <p:nvPr/>
        </p:nvGrpSpPr>
        <p:grpSpPr>
          <a:xfrm>
            <a:off x="11766826" y="7117354"/>
            <a:ext cx="386556" cy="386556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11802432" y="7152959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0" y="0"/>
                </a:moveTo>
                <a:lnTo>
                  <a:pt x="315344" y="0"/>
                </a:lnTo>
                <a:lnTo>
                  <a:pt x="315344" y="315344"/>
                </a:lnTo>
                <a:lnTo>
                  <a:pt x="0" y="31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2" name="Group 52"/>
          <p:cNvGrpSpPr/>
          <p:nvPr/>
        </p:nvGrpSpPr>
        <p:grpSpPr>
          <a:xfrm>
            <a:off x="11766826" y="7573559"/>
            <a:ext cx="386556" cy="386556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5" name="Freeform 55"/>
          <p:cNvSpPr/>
          <p:nvPr/>
        </p:nvSpPr>
        <p:spPr>
          <a:xfrm>
            <a:off x="11802432" y="7609165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0" y="0"/>
                </a:moveTo>
                <a:lnTo>
                  <a:pt x="315344" y="0"/>
                </a:lnTo>
                <a:lnTo>
                  <a:pt x="315344" y="315344"/>
                </a:lnTo>
                <a:lnTo>
                  <a:pt x="0" y="31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6" name="Group 56"/>
          <p:cNvGrpSpPr/>
          <p:nvPr/>
        </p:nvGrpSpPr>
        <p:grpSpPr>
          <a:xfrm>
            <a:off x="11766826" y="8032351"/>
            <a:ext cx="386556" cy="386556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9" name="Freeform 59"/>
          <p:cNvSpPr/>
          <p:nvPr/>
        </p:nvSpPr>
        <p:spPr>
          <a:xfrm>
            <a:off x="11802432" y="8067957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0" y="0"/>
                </a:moveTo>
                <a:lnTo>
                  <a:pt x="315344" y="0"/>
                </a:lnTo>
                <a:lnTo>
                  <a:pt x="315344" y="315344"/>
                </a:lnTo>
                <a:lnTo>
                  <a:pt x="0" y="31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0" name="Group 60"/>
          <p:cNvGrpSpPr/>
          <p:nvPr/>
        </p:nvGrpSpPr>
        <p:grpSpPr>
          <a:xfrm>
            <a:off x="5012595" y="6934773"/>
            <a:ext cx="386556" cy="386556"/>
            <a:chOff x="0" y="0"/>
            <a:chExt cx="812800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3" name="Freeform 63"/>
          <p:cNvSpPr/>
          <p:nvPr/>
        </p:nvSpPr>
        <p:spPr>
          <a:xfrm flipH="1">
            <a:off x="5048201" y="6970379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315344" y="0"/>
                </a:moveTo>
                <a:lnTo>
                  <a:pt x="0" y="0"/>
                </a:lnTo>
                <a:lnTo>
                  <a:pt x="0" y="315344"/>
                </a:lnTo>
                <a:lnTo>
                  <a:pt x="315344" y="315344"/>
                </a:lnTo>
                <a:lnTo>
                  <a:pt x="31534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4" name="Group 64"/>
          <p:cNvGrpSpPr/>
          <p:nvPr/>
        </p:nvGrpSpPr>
        <p:grpSpPr>
          <a:xfrm>
            <a:off x="5012595" y="7390979"/>
            <a:ext cx="386556" cy="386556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 flipH="1">
            <a:off x="5048201" y="7426585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315344" y="0"/>
                </a:moveTo>
                <a:lnTo>
                  <a:pt x="0" y="0"/>
                </a:lnTo>
                <a:lnTo>
                  <a:pt x="0" y="315344"/>
                </a:lnTo>
                <a:lnTo>
                  <a:pt x="315344" y="315344"/>
                </a:lnTo>
                <a:lnTo>
                  <a:pt x="31534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8"/>
          <p:cNvGrpSpPr/>
          <p:nvPr/>
        </p:nvGrpSpPr>
        <p:grpSpPr>
          <a:xfrm>
            <a:off x="4861211" y="3569738"/>
            <a:ext cx="386556" cy="386556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1" name="Freeform 71"/>
          <p:cNvSpPr/>
          <p:nvPr/>
        </p:nvSpPr>
        <p:spPr>
          <a:xfrm flipH="1">
            <a:off x="4896816" y="3605343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315344" y="0"/>
                </a:moveTo>
                <a:lnTo>
                  <a:pt x="0" y="0"/>
                </a:lnTo>
                <a:lnTo>
                  <a:pt x="0" y="315345"/>
                </a:lnTo>
                <a:lnTo>
                  <a:pt x="315344" y="315345"/>
                </a:lnTo>
                <a:lnTo>
                  <a:pt x="31534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2" name="Group 72"/>
          <p:cNvGrpSpPr/>
          <p:nvPr/>
        </p:nvGrpSpPr>
        <p:grpSpPr>
          <a:xfrm>
            <a:off x="4861211" y="4025944"/>
            <a:ext cx="386556" cy="386556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5" name="Freeform 75"/>
          <p:cNvSpPr/>
          <p:nvPr/>
        </p:nvSpPr>
        <p:spPr>
          <a:xfrm flipH="1">
            <a:off x="4896816" y="4061549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315344" y="0"/>
                </a:moveTo>
                <a:lnTo>
                  <a:pt x="0" y="0"/>
                </a:lnTo>
                <a:lnTo>
                  <a:pt x="0" y="315344"/>
                </a:lnTo>
                <a:lnTo>
                  <a:pt x="315344" y="315344"/>
                </a:lnTo>
                <a:lnTo>
                  <a:pt x="31534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6" name="Group 76"/>
          <p:cNvGrpSpPr/>
          <p:nvPr/>
        </p:nvGrpSpPr>
        <p:grpSpPr>
          <a:xfrm>
            <a:off x="4861211" y="4484735"/>
            <a:ext cx="386556" cy="386556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9" name="Freeform 79"/>
          <p:cNvSpPr/>
          <p:nvPr/>
        </p:nvSpPr>
        <p:spPr>
          <a:xfrm flipH="1">
            <a:off x="4896816" y="4520341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315344" y="0"/>
                </a:moveTo>
                <a:lnTo>
                  <a:pt x="0" y="0"/>
                </a:lnTo>
                <a:lnTo>
                  <a:pt x="0" y="315344"/>
                </a:lnTo>
                <a:lnTo>
                  <a:pt x="315344" y="315344"/>
                </a:lnTo>
                <a:lnTo>
                  <a:pt x="31534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0" name="Group 80"/>
          <p:cNvGrpSpPr/>
          <p:nvPr/>
        </p:nvGrpSpPr>
        <p:grpSpPr>
          <a:xfrm>
            <a:off x="4861211" y="4940941"/>
            <a:ext cx="386556" cy="386556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634" tIns="36634" rIns="36634" bIns="36634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83" name="Freeform 83"/>
          <p:cNvSpPr/>
          <p:nvPr/>
        </p:nvSpPr>
        <p:spPr>
          <a:xfrm flipH="1">
            <a:off x="4896816" y="4976547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315344" y="0"/>
                </a:moveTo>
                <a:lnTo>
                  <a:pt x="0" y="0"/>
                </a:lnTo>
                <a:lnTo>
                  <a:pt x="0" y="315344"/>
                </a:lnTo>
                <a:lnTo>
                  <a:pt x="315344" y="315344"/>
                </a:lnTo>
                <a:lnTo>
                  <a:pt x="31534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4" name="Freeform 84"/>
          <p:cNvSpPr/>
          <p:nvPr/>
        </p:nvSpPr>
        <p:spPr>
          <a:xfrm>
            <a:off x="6311261" y="3500975"/>
            <a:ext cx="1217994" cy="560277"/>
          </a:xfrm>
          <a:custGeom>
            <a:avLst/>
            <a:gdLst/>
            <a:ahLst/>
            <a:cxnLst/>
            <a:rect l="l" t="t" r="r" b="b"/>
            <a:pathLst>
              <a:path w="1217994" h="560277">
                <a:moveTo>
                  <a:pt x="0" y="0"/>
                </a:moveTo>
                <a:lnTo>
                  <a:pt x="1217994" y="0"/>
                </a:lnTo>
                <a:lnTo>
                  <a:pt x="1217994" y="560277"/>
                </a:lnTo>
                <a:lnTo>
                  <a:pt x="0" y="5602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>
            <a:off x="6456574" y="6678879"/>
            <a:ext cx="927369" cy="936737"/>
          </a:xfrm>
          <a:custGeom>
            <a:avLst/>
            <a:gdLst/>
            <a:ahLst/>
            <a:cxnLst/>
            <a:rect l="l" t="t" r="r" b="b"/>
            <a:pathLst>
              <a:path w="927369" h="936737">
                <a:moveTo>
                  <a:pt x="0" y="0"/>
                </a:moveTo>
                <a:lnTo>
                  <a:pt x="927369" y="0"/>
                </a:lnTo>
                <a:lnTo>
                  <a:pt x="927369" y="936737"/>
                </a:lnTo>
                <a:lnTo>
                  <a:pt x="0" y="9367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6" name="Freeform 86"/>
          <p:cNvSpPr/>
          <p:nvPr/>
        </p:nvSpPr>
        <p:spPr>
          <a:xfrm>
            <a:off x="9732103" y="3277924"/>
            <a:ext cx="993964" cy="1040800"/>
          </a:xfrm>
          <a:custGeom>
            <a:avLst/>
            <a:gdLst/>
            <a:ahLst/>
            <a:cxnLst/>
            <a:rect l="l" t="t" r="r" b="b"/>
            <a:pathLst>
              <a:path w="993964" h="1040800">
                <a:moveTo>
                  <a:pt x="0" y="0"/>
                </a:moveTo>
                <a:lnTo>
                  <a:pt x="993964" y="0"/>
                </a:lnTo>
                <a:lnTo>
                  <a:pt x="993964" y="1040800"/>
                </a:lnTo>
                <a:lnTo>
                  <a:pt x="0" y="10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87"/>
          <p:cNvSpPr/>
          <p:nvPr/>
        </p:nvSpPr>
        <p:spPr>
          <a:xfrm>
            <a:off x="9778206" y="6690764"/>
            <a:ext cx="901757" cy="1027644"/>
          </a:xfrm>
          <a:custGeom>
            <a:avLst/>
            <a:gdLst/>
            <a:ahLst/>
            <a:cxnLst/>
            <a:rect l="l" t="t" r="r" b="b"/>
            <a:pathLst>
              <a:path w="901757" h="1027644">
                <a:moveTo>
                  <a:pt x="0" y="0"/>
                </a:moveTo>
                <a:lnTo>
                  <a:pt x="901758" y="0"/>
                </a:lnTo>
                <a:lnTo>
                  <a:pt x="901758" y="1027644"/>
                </a:lnTo>
                <a:lnTo>
                  <a:pt x="0" y="10276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>
            <a:off x="7623724" y="131668"/>
            <a:ext cx="3062446" cy="1178692"/>
          </a:xfrm>
          <a:custGeom>
            <a:avLst/>
            <a:gdLst/>
            <a:ahLst/>
            <a:cxnLst/>
            <a:rect l="l" t="t" r="r" b="b"/>
            <a:pathLst>
              <a:path w="3062446" h="1178692">
                <a:moveTo>
                  <a:pt x="0" y="0"/>
                </a:moveTo>
                <a:lnTo>
                  <a:pt x="3062446" y="0"/>
                </a:lnTo>
                <a:lnTo>
                  <a:pt x="3062446" y="1178692"/>
                </a:lnTo>
                <a:lnTo>
                  <a:pt x="0" y="1178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TextBox 89"/>
          <p:cNvSpPr txBox="1"/>
          <p:nvPr/>
        </p:nvSpPr>
        <p:spPr>
          <a:xfrm>
            <a:off x="11750904" y="2413550"/>
            <a:ext cx="5734546" cy="41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9"/>
              </a:lnSpc>
            </a:pPr>
            <a:r>
              <a:rPr lang="en-US" sz="2756" b="1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Senat akademik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1765375" y="6573472"/>
            <a:ext cx="5734546" cy="43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9"/>
              </a:lnSpc>
            </a:pPr>
            <a:r>
              <a:rPr lang="en-US" sz="275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Dewan Guru Besar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-371816" y="6358955"/>
            <a:ext cx="5734546" cy="43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69"/>
              </a:lnSpc>
            </a:pPr>
            <a:r>
              <a:rPr lang="en-US" sz="2756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Rektor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2321989" y="3024814"/>
            <a:ext cx="5159032" cy="662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78"/>
              </a:lnSpc>
            </a:pPr>
            <a:r>
              <a:rPr lang="en-US" sz="2166" noProof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Masukan terhadap kinerja rektor dan renstra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2298748" y="3798741"/>
            <a:ext cx="3186064" cy="6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8"/>
              </a:lnSpc>
            </a:pPr>
            <a:r>
              <a:rPr lang="en-US" sz="2166" noProof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Pengawasan Tri Darma Perguruan Tinggi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2265297" y="4560900"/>
            <a:ext cx="5582395" cy="32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8"/>
              </a:lnSpc>
            </a:pPr>
            <a:r>
              <a:rPr lang="en-US" sz="2166" noProof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Jabatan fungsional LK dan GB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2342340" y="7149290"/>
            <a:ext cx="5582395" cy="3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8"/>
              </a:lnSpc>
            </a:pPr>
            <a:r>
              <a:rPr lang="en-US" sz="216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Etik dan Nilai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2342340" y="7605496"/>
            <a:ext cx="5582395" cy="3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8"/>
              </a:lnSpc>
            </a:pPr>
            <a:r>
              <a:rPr lang="en-US" sz="2166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Integritas Akademik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12342340" y="8064288"/>
            <a:ext cx="5582395" cy="3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8"/>
              </a:lnSpc>
            </a:pPr>
            <a:r>
              <a:rPr lang="en-US" sz="2166" i="1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Body of Knowledge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738360" y="6966710"/>
            <a:ext cx="4088485" cy="3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78"/>
              </a:lnSpc>
            </a:pPr>
            <a:r>
              <a:rPr lang="en-US" sz="216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Eksekutif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738360" y="7422916"/>
            <a:ext cx="4088485" cy="3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78"/>
              </a:lnSpc>
            </a:pPr>
            <a:r>
              <a:rPr lang="en-US" sz="216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CEO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-523200" y="2993919"/>
            <a:ext cx="5734546" cy="43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69"/>
              </a:lnSpc>
            </a:pPr>
            <a:r>
              <a:rPr lang="en-US" sz="2756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Majelis Wali Amanat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586975" y="3601674"/>
            <a:ext cx="4088485" cy="32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78"/>
              </a:lnSpc>
            </a:pPr>
            <a:r>
              <a:rPr lang="en-US" sz="2166" noProof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Keuangan (dana abadi, jejaring)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586975" y="4057880"/>
            <a:ext cx="4088485" cy="3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78"/>
              </a:lnSpc>
            </a:pPr>
            <a:r>
              <a:rPr lang="en-US" sz="216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Infrastruktur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586975" y="4516672"/>
            <a:ext cx="4088485" cy="3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78"/>
              </a:lnSpc>
            </a:pPr>
            <a:r>
              <a:rPr lang="en-US" sz="216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SDM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586975" y="4972878"/>
            <a:ext cx="4088485" cy="3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78"/>
              </a:lnSpc>
            </a:pPr>
            <a:r>
              <a:rPr lang="en-US" sz="2166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Memilih Rektor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3221241" y="1323290"/>
            <a:ext cx="11463008" cy="8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4"/>
              </a:lnSpc>
            </a:pPr>
            <a:r>
              <a:rPr lang="en-US" sz="5499" b="1" spc="-16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Organ Universitas Indonesia</a:t>
            </a:r>
          </a:p>
        </p:txBody>
      </p:sp>
      <p:sp>
        <p:nvSpPr>
          <p:cNvPr id="106" name="Freeform 47">
            <a:extLst>
              <a:ext uri="{FF2B5EF4-FFF2-40B4-BE49-F238E27FC236}">
                <a16:creationId xmlns:a16="http://schemas.microsoft.com/office/drawing/2014/main" id="{CD8ABE6C-AAAD-7E62-F8A2-4FCAB020E93E}"/>
              </a:ext>
            </a:extLst>
          </p:cNvPr>
          <p:cNvSpPr/>
          <p:nvPr/>
        </p:nvSpPr>
        <p:spPr>
          <a:xfrm>
            <a:off x="11764408" y="5740505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0" y="0"/>
                </a:moveTo>
                <a:lnTo>
                  <a:pt x="315344" y="0"/>
                </a:lnTo>
                <a:lnTo>
                  <a:pt x="315344" y="315345"/>
                </a:lnTo>
                <a:lnTo>
                  <a:pt x="0" y="315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7" name="TextBox 94">
            <a:extLst>
              <a:ext uri="{FF2B5EF4-FFF2-40B4-BE49-F238E27FC236}">
                <a16:creationId xmlns:a16="http://schemas.microsoft.com/office/drawing/2014/main" id="{4CD2C7CD-4045-1C9F-2184-0801B5AA9A51}"/>
              </a:ext>
            </a:extLst>
          </p:cNvPr>
          <p:cNvSpPr txBox="1"/>
          <p:nvPr/>
        </p:nvSpPr>
        <p:spPr>
          <a:xfrm>
            <a:off x="12305599" y="5713640"/>
            <a:ext cx="5582395" cy="3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8"/>
              </a:lnSpc>
            </a:pPr>
            <a:r>
              <a:rPr lang="en-US" sz="2166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Memilih MWA</a:t>
            </a:r>
          </a:p>
        </p:txBody>
      </p:sp>
      <p:sp>
        <p:nvSpPr>
          <p:cNvPr id="114" name="Freeform 47">
            <a:extLst>
              <a:ext uri="{FF2B5EF4-FFF2-40B4-BE49-F238E27FC236}">
                <a16:creationId xmlns:a16="http://schemas.microsoft.com/office/drawing/2014/main" id="{B108DD90-9369-7629-D023-94484D3876DC}"/>
              </a:ext>
            </a:extLst>
          </p:cNvPr>
          <p:cNvSpPr/>
          <p:nvPr/>
        </p:nvSpPr>
        <p:spPr>
          <a:xfrm>
            <a:off x="11751671" y="5014945"/>
            <a:ext cx="315344" cy="315344"/>
          </a:xfrm>
          <a:custGeom>
            <a:avLst/>
            <a:gdLst/>
            <a:ahLst/>
            <a:cxnLst/>
            <a:rect l="l" t="t" r="r" b="b"/>
            <a:pathLst>
              <a:path w="315344" h="315344">
                <a:moveTo>
                  <a:pt x="0" y="0"/>
                </a:moveTo>
                <a:lnTo>
                  <a:pt x="315344" y="0"/>
                </a:lnTo>
                <a:lnTo>
                  <a:pt x="315344" y="315345"/>
                </a:lnTo>
                <a:lnTo>
                  <a:pt x="0" y="315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5" name="TextBox 94">
            <a:extLst>
              <a:ext uri="{FF2B5EF4-FFF2-40B4-BE49-F238E27FC236}">
                <a16:creationId xmlns:a16="http://schemas.microsoft.com/office/drawing/2014/main" id="{FD76EC00-4695-25D7-164C-25279BE65284}"/>
              </a:ext>
            </a:extLst>
          </p:cNvPr>
          <p:cNvSpPr txBox="1"/>
          <p:nvPr/>
        </p:nvSpPr>
        <p:spPr>
          <a:xfrm>
            <a:off x="12291579" y="5011276"/>
            <a:ext cx="4624821" cy="662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78"/>
              </a:lnSpc>
            </a:pPr>
            <a:r>
              <a:rPr lang="en-US" sz="2166" noProof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Pembukaan / penutupan Prodi dan Departemen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03D318-8E76-E8E0-E0EA-FC93CDDB3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10" y="1551973"/>
            <a:ext cx="10526675" cy="5416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880D47-F3D4-DDE7-4033-AA9FFEF10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29" y="4484937"/>
            <a:ext cx="9160491" cy="4800600"/>
          </a:xfrm>
          <a:prstGeom prst="rect">
            <a:avLst/>
          </a:prstGeom>
        </p:spPr>
      </p:pic>
      <p:sp>
        <p:nvSpPr>
          <p:cNvPr id="6" name="Freeform 76">
            <a:extLst>
              <a:ext uri="{FF2B5EF4-FFF2-40B4-BE49-F238E27FC236}">
                <a16:creationId xmlns:a16="http://schemas.microsoft.com/office/drawing/2014/main" id="{C86EB3F3-556D-84E7-CFFB-F9E28BFB7FB8}"/>
              </a:ext>
            </a:extLst>
          </p:cNvPr>
          <p:cNvSpPr/>
          <p:nvPr/>
        </p:nvSpPr>
        <p:spPr>
          <a:xfrm>
            <a:off x="747133" y="373281"/>
            <a:ext cx="3062446" cy="1178692"/>
          </a:xfrm>
          <a:custGeom>
            <a:avLst/>
            <a:gdLst/>
            <a:ahLst/>
            <a:cxnLst/>
            <a:rect l="l" t="t" r="r" b="b"/>
            <a:pathLst>
              <a:path w="3062446" h="1178692">
                <a:moveTo>
                  <a:pt x="0" y="0"/>
                </a:moveTo>
                <a:lnTo>
                  <a:pt x="3062446" y="0"/>
                </a:lnTo>
                <a:lnTo>
                  <a:pt x="3062446" y="1178692"/>
                </a:lnTo>
                <a:lnTo>
                  <a:pt x="0" y="1178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8">
            <a:extLst>
              <a:ext uri="{FF2B5EF4-FFF2-40B4-BE49-F238E27FC236}">
                <a16:creationId xmlns:a16="http://schemas.microsoft.com/office/drawing/2014/main" id="{AF9EBC07-632A-11E2-2AA4-0F843993779B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8" name="Group 79">
              <a:extLst>
                <a:ext uri="{FF2B5EF4-FFF2-40B4-BE49-F238E27FC236}">
                  <a16:creationId xmlns:a16="http://schemas.microsoft.com/office/drawing/2014/main" id="{CDAE5A4D-8713-3684-4DF5-DE24AC207F0A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3" name="Freeform 80">
                <a:extLst>
                  <a:ext uri="{FF2B5EF4-FFF2-40B4-BE49-F238E27FC236}">
                    <a16:creationId xmlns:a16="http://schemas.microsoft.com/office/drawing/2014/main" id="{E3362050-DE7B-85F7-A56E-6F3C3E0842D9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81">
                <a:extLst>
                  <a:ext uri="{FF2B5EF4-FFF2-40B4-BE49-F238E27FC236}">
                    <a16:creationId xmlns:a16="http://schemas.microsoft.com/office/drawing/2014/main" id="{AE6B3E15-BD82-8C32-7A5E-F389034E564E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82">
              <a:extLst>
                <a:ext uri="{FF2B5EF4-FFF2-40B4-BE49-F238E27FC236}">
                  <a16:creationId xmlns:a16="http://schemas.microsoft.com/office/drawing/2014/main" id="{A2F8786C-C37E-3FCD-768F-2944466D694F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1" name="Freeform 83">
                <a:extLst>
                  <a:ext uri="{FF2B5EF4-FFF2-40B4-BE49-F238E27FC236}">
                    <a16:creationId xmlns:a16="http://schemas.microsoft.com/office/drawing/2014/main" id="{1CAF9F11-DA98-BAC5-8B99-5AF8DB1CB8C1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4">
                <a:extLst>
                  <a:ext uri="{FF2B5EF4-FFF2-40B4-BE49-F238E27FC236}">
                    <a16:creationId xmlns:a16="http://schemas.microsoft.com/office/drawing/2014/main" id="{EF2E6309-B70F-D436-2518-76DA83F6925B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85">
              <a:extLst>
                <a:ext uri="{FF2B5EF4-FFF2-40B4-BE49-F238E27FC236}">
                  <a16:creationId xmlns:a16="http://schemas.microsoft.com/office/drawing/2014/main" id="{92DB6BA6-3B8A-D29F-4456-74AA8001940E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288B8A-A25E-19A1-3265-3265DE742A1F}"/>
              </a:ext>
            </a:extLst>
          </p:cNvPr>
          <p:cNvSpPr txBox="1"/>
          <p:nvPr/>
        </p:nvSpPr>
        <p:spPr>
          <a:xfrm>
            <a:off x="3200400" y="7500884"/>
            <a:ext cx="4377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KUNJUNGAN SA UGM</a:t>
            </a:r>
          </a:p>
        </p:txBody>
      </p:sp>
    </p:spTree>
    <p:extLst>
      <p:ext uri="{BB962C8B-B14F-4D97-AF65-F5344CB8AC3E}">
        <p14:creationId xmlns:p14="http://schemas.microsoft.com/office/powerpoint/2010/main" val="675430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6">
            <a:extLst>
              <a:ext uri="{FF2B5EF4-FFF2-40B4-BE49-F238E27FC236}">
                <a16:creationId xmlns:a16="http://schemas.microsoft.com/office/drawing/2014/main" id="{FE1A1035-A6D2-3F83-EE99-426D7AF884B0}"/>
              </a:ext>
            </a:extLst>
          </p:cNvPr>
          <p:cNvSpPr/>
          <p:nvPr/>
        </p:nvSpPr>
        <p:spPr>
          <a:xfrm>
            <a:off x="747133" y="373281"/>
            <a:ext cx="3062446" cy="1178692"/>
          </a:xfrm>
          <a:custGeom>
            <a:avLst/>
            <a:gdLst/>
            <a:ahLst/>
            <a:cxnLst/>
            <a:rect l="l" t="t" r="r" b="b"/>
            <a:pathLst>
              <a:path w="3062446" h="1178692">
                <a:moveTo>
                  <a:pt x="0" y="0"/>
                </a:moveTo>
                <a:lnTo>
                  <a:pt x="3062446" y="0"/>
                </a:lnTo>
                <a:lnTo>
                  <a:pt x="3062446" y="1178692"/>
                </a:lnTo>
                <a:lnTo>
                  <a:pt x="0" y="117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78">
            <a:extLst>
              <a:ext uri="{FF2B5EF4-FFF2-40B4-BE49-F238E27FC236}">
                <a16:creationId xmlns:a16="http://schemas.microsoft.com/office/drawing/2014/main" id="{C4B22B1D-BC9C-D4D6-5562-8BD24B44ACF1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4" name="Group 79">
              <a:extLst>
                <a:ext uri="{FF2B5EF4-FFF2-40B4-BE49-F238E27FC236}">
                  <a16:creationId xmlns:a16="http://schemas.microsoft.com/office/drawing/2014/main" id="{CD759BCD-72BE-49EE-FD35-93AFF38699F0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9" name="Freeform 80">
                <a:extLst>
                  <a:ext uri="{FF2B5EF4-FFF2-40B4-BE49-F238E27FC236}">
                    <a16:creationId xmlns:a16="http://schemas.microsoft.com/office/drawing/2014/main" id="{69A4375E-06EA-9703-B7C1-06C95A35A6EB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81">
                <a:extLst>
                  <a:ext uri="{FF2B5EF4-FFF2-40B4-BE49-F238E27FC236}">
                    <a16:creationId xmlns:a16="http://schemas.microsoft.com/office/drawing/2014/main" id="{84B640A0-25B8-DDBC-5CFC-24560D4690A4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" name="Group 82">
              <a:extLst>
                <a:ext uri="{FF2B5EF4-FFF2-40B4-BE49-F238E27FC236}">
                  <a16:creationId xmlns:a16="http://schemas.microsoft.com/office/drawing/2014/main" id="{21E5282C-CD31-48DF-D120-B70278F2B857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7" name="Freeform 83">
                <a:extLst>
                  <a:ext uri="{FF2B5EF4-FFF2-40B4-BE49-F238E27FC236}">
                    <a16:creationId xmlns:a16="http://schemas.microsoft.com/office/drawing/2014/main" id="{D6559124-2AD1-A40D-17D6-4CD125646023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4">
                <a:extLst>
                  <a:ext uri="{FF2B5EF4-FFF2-40B4-BE49-F238E27FC236}">
                    <a16:creationId xmlns:a16="http://schemas.microsoft.com/office/drawing/2014/main" id="{03391C3C-045F-FBBF-1DF8-576F6B8CF7B4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85">
              <a:extLst>
                <a:ext uri="{FF2B5EF4-FFF2-40B4-BE49-F238E27FC236}">
                  <a16:creationId xmlns:a16="http://schemas.microsoft.com/office/drawing/2014/main" id="{25997167-0AB9-DDBB-E308-76ED8C6E5DAB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078188-C1E4-E72A-034F-8A1CC4B70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11" y="143395"/>
            <a:ext cx="4192404" cy="41924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CACFF4-3C7D-55BA-994C-5E6281D74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33" y="135775"/>
            <a:ext cx="4200024" cy="42000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B04DF0-6BAD-02D3-3C6A-5E30014FA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320721"/>
            <a:ext cx="5032301" cy="5032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BB011B-62BD-CD94-CFFA-0CFFA81B1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469" y="143395"/>
            <a:ext cx="4350600" cy="4350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8510DB-541E-19F9-6A43-CB715E9C0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07" y="4659832"/>
            <a:ext cx="4470326" cy="4470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CECAEE-E861-AB22-3B72-9BB075AD8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815" y="4761897"/>
            <a:ext cx="4472706" cy="447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7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871719" y="374679"/>
            <a:ext cx="9474452" cy="1317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 noProof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Komunikasi Publik dan Transparansi Kegiatan SA UI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2F9D66-94C7-1323-A72A-1E12421A0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171" y="4747255"/>
            <a:ext cx="2451100" cy="850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B8FE44-14D9-AAF2-EF63-DA0FFF555A25}"/>
              </a:ext>
            </a:extLst>
          </p:cNvPr>
          <p:cNvSpPr txBox="1"/>
          <p:nvPr/>
        </p:nvSpPr>
        <p:spPr>
          <a:xfrm>
            <a:off x="15040421" y="5578019"/>
            <a:ext cx="22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www.sa.ui.ac.id</a:t>
            </a:r>
            <a:r>
              <a:rPr lang="en-US" sz="2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092C28-5727-BB06-8674-25D493C98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7399"/>
            <a:ext cx="12439065" cy="7581428"/>
          </a:xfrm>
          <a:prstGeom prst="rect">
            <a:avLst/>
          </a:prstGeom>
        </p:spPr>
      </p:pic>
      <p:grpSp>
        <p:nvGrpSpPr>
          <p:cNvPr id="17" name="Group 78">
            <a:extLst>
              <a:ext uri="{FF2B5EF4-FFF2-40B4-BE49-F238E27FC236}">
                <a16:creationId xmlns:a16="http://schemas.microsoft.com/office/drawing/2014/main" id="{1BCCB560-2F23-9373-05CF-550DDF49A261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8" name="Group 79">
              <a:extLst>
                <a:ext uri="{FF2B5EF4-FFF2-40B4-BE49-F238E27FC236}">
                  <a16:creationId xmlns:a16="http://schemas.microsoft.com/office/drawing/2014/main" id="{83C17FD4-3985-4D15-8050-9567BF161C2C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23" name="Freeform 80">
                <a:extLst>
                  <a:ext uri="{FF2B5EF4-FFF2-40B4-BE49-F238E27FC236}">
                    <a16:creationId xmlns:a16="http://schemas.microsoft.com/office/drawing/2014/main" id="{AA119CAB-6BF5-D36D-AB68-437E552890FB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81">
                <a:extLst>
                  <a:ext uri="{FF2B5EF4-FFF2-40B4-BE49-F238E27FC236}">
                    <a16:creationId xmlns:a16="http://schemas.microsoft.com/office/drawing/2014/main" id="{ED820976-1122-C582-4922-9B5189ED9336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82">
              <a:extLst>
                <a:ext uri="{FF2B5EF4-FFF2-40B4-BE49-F238E27FC236}">
                  <a16:creationId xmlns:a16="http://schemas.microsoft.com/office/drawing/2014/main" id="{208E7807-1A68-ED1E-3E7C-9962A578EA10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21" name="Freeform 83">
                <a:extLst>
                  <a:ext uri="{FF2B5EF4-FFF2-40B4-BE49-F238E27FC236}">
                    <a16:creationId xmlns:a16="http://schemas.microsoft.com/office/drawing/2014/main" id="{B79F2FE2-7BAD-4E6C-D3AB-28F57C0782E4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84">
                <a:extLst>
                  <a:ext uri="{FF2B5EF4-FFF2-40B4-BE49-F238E27FC236}">
                    <a16:creationId xmlns:a16="http://schemas.microsoft.com/office/drawing/2014/main" id="{F47A2147-7256-C52F-EE2A-9DB834E3C310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85">
              <a:extLst>
                <a:ext uri="{FF2B5EF4-FFF2-40B4-BE49-F238E27FC236}">
                  <a16:creationId xmlns:a16="http://schemas.microsoft.com/office/drawing/2014/main" id="{7ABE2E29-256F-44C7-BA51-1AACD65CA44F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2732340"/>
            <a:ext cx="10141877" cy="5992159"/>
          </a:xfrm>
          <a:custGeom>
            <a:avLst/>
            <a:gdLst/>
            <a:ahLst/>
            <a:cxnLst/>
            <a:rect l="l" t="t" r="r" b="b"/>
            <a:pathLst>
              <a:path w="10141877" h="5992159">
                <a:moveTo>
                  <a:pt x="0" y="0"/>
                </a:moveTo>
                <a:lnTo>
                  <a:pt x="10141877" y="0"/>
                </a:lnTo>
                <a:lnTo>
                  <a:pt x="10141877" y="5992159"/>
                </a:lnTo>
                <a:lnTo>
                  <a:pt x="0" y="5992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81464" y="4235597"/>
            <a:ext cx="6565584" cy="3829924"/>
          </a:xfrm>
          <a:custGeom>
            <a:avLst/>
            <a:gdLst/>
            <a:ahLst/>
            <a:cxnLst/>
            <a:rect l="l" t="t" r="r" b="b"/>
            <a:pathLst>
              <a:path w="6565584" h="3829924">
                <a:moveTo>
                  <a:pt x="0" y="0"/>
                </a:moveTo>
                <a:lnTo>
                  <a:pt x="6565584" y="0"/>
                </a:lnTo>
                <a:lnTo>
                  <a:pt x="6565584" y="3829924"/>
                </a:lnTo>
                <a:lnTo>
                  <a:pt x="0" y="3829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565969" y="434662"/>
            <a:ext cx="7156063" cy="1963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Proaktif Menerima Aspirasi Masyarakat dan Civitas Akademika UI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AD802B-9D2F-7227-D7E5-166780FEB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750" y="2732339"/>
            <a:ext cx="2451100" cy="850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58F35C-AFB9-E21F-EB94-C3A544C4DAE9}"/>
              </a:ext>
            </a:extLst>
          </p:cNvPr>
          <p:cNvSpPr txBox="1"/>
          <p:nvPr/>
        </p:nvSpPr>
        <p:spPr>
          <a:xfrm>
            <a:off x="13890000" y="3563103"/>
            <a:ext cx="22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6"/>
              </a:rPr>
              <a:t>www.sa.ui.ac.id</a:t>
            </a:r>
            <a:r>
              <a:rPr lang="en-US" sz="2400" dirty="0"/>
              <a:t> </a:t>
            </a:r>
          </a:p>
        </p:txBody>
      </p:sp>
      <p:grpSp>
        <p:nvGrpSpPr>
          <p:cNvPr id="15" name="Group 78">
            <a:extLst>
              <a:ext uri="{FF2B5EF4-FFF2-40B4-BE49-F238E27FC236}">
                <a16:creationId xmlns:a16="http://schemas.microsoft.com/office/drawing/2014/main" id="{B21C3F9F-A533-6B83-CBFA-842BD04BE2A8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6" name="Group 79">
              <a:extLst>
                <a:ext uri="{FF2B5EF4-FFF2-40B4-BE49-F238E27FC236}">
                  <a16:creationId xmlns:a16="http://schemas.microsoft.com/office/drawing/2014/main" id="{C4EBDF02-E00A-2F6B-67B5-7ECCD20E5DAC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21" name="Freeform 80">
                <a:extLst>
                  <a:ext uri="{FF2B5EF4-FFF2-40B4-BE49-F238E27FC236}">
                    <a16:creationId xmlns:a16="http://schemas.microsoft.com/office/drawing/2014/main" id="{59FCFEDC-4494-39CF-CA42-273F91FA6486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81">
                <a:extLst>
                  <a:ext uri="{FF2B5EF4-FFF2-40B4-BE49-F238E27FC236}">
                    <a16:creationId xmlns:a16="http://schemas.microsoft.com/office/drawing/2014/main" id="{6E4812FC-10F7-6AB5-A192-8874B8AD33E4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82">
              <a:extLst>
                <a:ext uri="{FF2B5EF4-FFF2-40B4-BE49-F238E27FC236}">
                  <a16:creationId xmlns:a16="http://schemas.microsoft.com/office/drawing/2014/main" id="{7CC0CCD7-8CF2-035D-8FCA-6605C7EE858B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9" name="Freeform 83">
                <a:extLst>
                  <a:ext uri="{FF2B5EF4-FFF2-40B4-BE49-F238E27FC236}">
                    <a16:creationId xmlns:a16="http://schemas.microsoft.com/office/drawing/2014/main" id="{FA6C7E6D-8202-AE62-C5BA-113AD9684ADD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84">
                <a:extLst>
                  <a:ext uri="{FF2B5EF4-FFF2-40B4-BE49-F238E27FC236}">
                    <a16:creationId xmlns:a16="http://schemas.microsoft.com/office/drawing/2014/main" id="{331AC7C6-16B8-671D-2DE4-9B83A30DFDF5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85">
              <a:extLst>
                <a:ext uri="{FF2B5EF4-FFF2-40B4-BE49-F238E27FC236}">
                  <a16:creationId xmlns:a16="http://schemas.microsoft.com/office/drawing/2014/main" id="{02DEB3EF-BDE0-7F39-DBBA-B56FFBB25159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093496" y="434662"/>
            <a:ext cx="10917903" cy="1317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 noProof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Proaktif Menerima Aspirasi Masyarakat dan Civitas Akademika UI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DC1C95-8DA7-112C-4729-A73A2360BB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19551"/>
            <a:ext cx="12833103" cy="6018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A84F39-463A-FD01-9168-6201270BE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10" y="4958723"/>
            <a:ext cx="12529790" cy="29341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0DEF9C-F58C-D4C4-C64F-8810FBB9CF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280" y="3126449"/>
            <a:ext cx="2451100" cy="850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9E5BB2-F0D2-DA3D-614D-B52DCB50C357}"/>
              </a:ext>
            </a:extLst>
          </p:cNvPr>
          <p:cNvSpPr txBox="1"/>
          <p:nvPr/>
        </p:nvSpPr>
        <p:spPr>
          <a:xfrm>
            <a:off x="14678530" y="3957213"/>
            <a:ext cx="221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12"/>
              </a:rPr>
              <a:t>www.sa.ui.ac.id</a:t>
            </a:r>
            <a:r>
              <a:rPr lang="en-US" sz="2400" dirty="0"/>
              <a:t> </a:t>
            </a:r>
          </a:p>
        </p:txBody>
      </p:sp>
      <p:grpSp>
        <p:nvGrpSpPr>
          <p:cNvPr id="11" name="Group 78">
            <a:extLst>
              <a:ext uri="{FF2B5EF4-FFF2-40B4-BE49-F238E27FC236}">
                <a16:creationId xmlns:a16="http://schemas.microsoft.com/office/drawing/2014/main" id="{1A9E99BB-F920-3716-DBA0-5258250607F8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2" name="Group 79">
              <a:extLst>
                <a:ext uri="{FF2B5EF4-FFF2-40B4-BE49-F238E27FC236}">
                  <a16:creationId xmlns:a16="http://schemas.microsoft.com/office/drawing/2014/main" id="{18836666-A228-212D-963C-B09F44DC65CC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21" name="Freeform 80">
                <a:extLst>
                  <a:ext uri="{FF2B5EF4-FFF2-40B4-BE49-F238E27FC236}">
                    <a16:creationId xmlns:a16="http://schemas.microsoft.com/office/drawing/2014/main" id="{00BAEDAC-00FF-3788-3EE2-36F4CEBD9152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81">
                <a:extLst>
                  <a:ext uri="{FF2B5EF4-FFF2-40B4-BE49-F238E27FC236}">
                    <a16:creationId xmlns:a16="http://schemas.microsoft.com/office/drawing/2014/main" id="{9E5DC420-1DD1-77CC-3FCB-B2F8A101B2BB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82">
              <a:extLst>
                <a:ext uri="{FF2B5EF4-FFF2-40B4-BE49-F238E27FC236}">
                  <a16:creationId xmlns:a16="http://schemas.microsoft.com/office/drawing/2014/main" id="{324C81D9-1648-7006-E467-16207B42C3A7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9" name="Freeform 83">
                <a:extLst>
                  <a:ext uri="{FF2B5EF4-FFF2-40B4-BE49-F238E27FC236}">
                    <a16:creationId xmlns:a16="http://schemas.microsoft.com/office/drawing/2014/main" id="{CC6E17E6-43A8-BC11-A465-EBAEF031D7E5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84">
                <a:extLst>
                  <a:ext uri="{FF2B5EF4-FFF2-40B4-BE49-F238E27FC236}">
                    <a16:creationId xmlns:a16="http://schemas.microsoft.com/office/drawing/2014/main" id="{F6180E60-EEEC-F210-52A6-1B613E5CF107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85">
              <a:extLst>
                <a:ext uri="{FF2B5EF4-FFF2-40B4-BE49-F238E27FC236}">
                  <a16:creationId xmlns:a16="http://schemas.microsoft.com/office/drawing/2014/main" id="{D1511886-A612-67A3-D4B1-3A9462E31444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" y="9259095"/>
            <a:ext cx="18300700" cy="1034256"/>
            <a:chOff x="0" y="0"/>
            <a:chExt cx="24400933" cy="1379008"/>
          </a:xfrm>
        </p:grpSpPr>
        <p:sp>
          <p:nvSpPr>
            <p:cNvPr id="3" name="Freeform 3"/>
            <p:cNvSpPr/>
            <p:nvPr/>
          </p:nvSpPr>
          <p:spPr>
            <a:xfrm>
              <a:off x="8509" y="8509"/>
              <a:ext cx="24384001" cy="1362075"/>
            </a:xfrm>
            <a:custGeom>
              <a:avLst/>
              <a:gdLst/>
              <a:ahLst/>
              <a:cxnLst/>
              <a:rect l="l" t="t" r="r" b="b"/>
              <a:pathLst>
                <a:path w="24384001" h="1362075">
                  <a:moveTo>
                    <a:pt x="0" y="0"/>
                  </a:moveTo>
                  <a:lnTo>
                    <a:pt x="24384001" y="0"/>
                  </a:lnTo>
                  <a:lnTo>
                    <a:pt x="24384001" y="1362075"/>
                  </a:lnTo>
                  <a:lnTo>
                    <a:pt x="0" y="136207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1018" cy="1379093"/>
            </a:xfrm>
            <a:custGeom>
              <a:avLst/>
              <a:gdLst/>
              <a:ahLst/>
              <a:cxnLst/>
              <a:rect l="l" t="t" r="r" b="b"/>
              <a:pathLst>
                <a:path w="24401018" h="1379093">
                  <a:moveTo>
                    <a:pt x="8509" y="0"/>
                  </a:moveTo>
                  <a:lnTo>
                    <a:pt x="24392510" y="0"/>
                  </a:lnTo>
                  <a:cubicBezTo>
                    <a:pt x="24397208" y="0"/>
                    <a:pt x="24401018" y="3810"/>
                    <a:pt x="24401018" y="8509"/>
                  </a:cubicBezTo>
                  <a:lnTo>
                    <a:pt x="24401018" y="1370584"/>
                  </a:lnTo>
                  <a:cubicBezTo>
                    <a:pt x="24401018" y="1375283"/>
                    <a:pt x="24397208" y="1379093"/>
                    <a:pt x="24392510" y="1379093"/>
                  </a:cubicBezTo>
                  <a:lnTo>
                    <a:pt x="8509" y="1379093"/>
                  </a:lnTo>
                  <a:cubicBezTo>
                    <a:pt x="3810" y="1379093"/>
                    <a:pt x="0" y="1375283"/>
                    <a:pt x="0" y="1370584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0584"/>
                  </a:lnTo>
                  <a:lnTo>
                    <a:pt x="8509" y="1370584"/>
                  </a:lnTo>
                  <a:lnTo>
                    <a:pt x="8509" y="1362075"/>
                  </a:lnTo>
                  <a:lnTo>
                    <a:pt x="24392510" y="1362075"/>
                  </a:lnTo>
                  <a:lnTo>
                    <a:pt x="24392510" y="1370584"/>
                  </a:lnTo>
                  <a:lnTo>
                    <a:pt x="24384000" y="1370584"/>
                  </a:lnTo>
                  <a:lnTo>
                    <a:pt x="24384000" y="8509"/>
                  </a:lnTo>
                  <a:lnTo>
                    <a:pt x="24392510" y="8509"/>
                  </a:lnTo>
                  <a:lnTo>
                    <a:pt x="243925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400933" cy="1388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spc="25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                          Senat Akademik Universitas Indonesia 2024 – 2029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997984" y="9370533"/>
            <a:ext cx="2296198" cy="781212"/>
          </a:xfrm>
          <a:custGeom>
            <a:avLst/>
            <a:gdLst/>
            <a:ahLst/>
            <a:cxnLst/>
            <a:rect l="l" t="t" r="r" b="b"/>
            <a:pathLst>
              <a:path w="2296198" h="781212">
                <a:moveTo>
                  <a:pt x="0" y="0"/>
                </a:moveTo>
                <a:lnTo>
                  <a:pt x="2296198" y="0"/>
                </a:lnTo>
                <a:lnTo>
                  <a:pt x="2296198" y="781212"/>
                </a:lnTo>
                <a:lnTo>
                  <a:pt x="0" y="78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67" t="-161388" r="-7068" b="-166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7689" y="36577"/>
            <a:ext cx="14212622" cy="109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PRODUK SA UI</a:t>
            </a:r>
          </a:p>
        </p:txBody>
      </p:sp>
      <p:sp>
        <p:nvSpPr>
          <p:cNvPr id="8" name="Freeform 8"/>
          <p:cNvSpPr/>
          <p:nvPr/>
        </p:nvSpPr>
        <p:spPr>
          <a:xfrm>
            <a:off x="1905000" y="1271922"/>
            <a:ext cx="6400800" cy="7905201"/>
          </a:xfrm>
          <a:custGeom>
            <a:avLst/>
            <a:gdLst/>
            <a:ahLst/>
            <a:cxnLst/>
            <a:rect l="l" t="t" r="r" b="b"/>
            <a:pathLst>
              <a:path w="6400800" h="7905201">
                <a:moveTo>
                  <a:pt x="0" y="0"/>
                </a:moveTo>
                <a:lnTo>
                  <a:pt x="6400800" y="0"/>
                </a:lnTo>
                <a:lnTo>
                  <a:pt x="6400800" y="7905201"/>
                </a:lnTo>
                <a:lnTo>
                  <a:pt x="0" y="7905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48800" y="1246178"/>
            <a:ext cx="6400800" cy="7821696"/>
          </a:xfrm>
          <a:custGeom>
            <a:avLst/>
            <a:gdLst/>
            <a:ahLst/>
            <a:cxnLst/>
            <a:rect l="l" t="t" r="r" b="b"/>
            <a:pathLst>
              <a:path w="6400800" h="7821696">
                <a:moveTo>
                  <a:pt x="0" y="0"/>
                </a:moveTo>
                <a:lnTo>
                  <a:pt x="6400800" y="0"/>
                </a:lnTo>
                <a:lnTo>
                  <a:pt x="6400800" y="7821696"/>
                </a:lnTo>
                <a:lnTo>
                  <a:pt x="0" y="782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4" name="Freeform 14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" y="9259095"/>
            <a:ext cx="18300700" cy="1034256"/>
            <a:chOff x="0" y="0"/>
            <a:chExt cx="24400933" cy="1379008"/>
          </a:xfrm>
        </p:grpSpPr>
        <p:sp>
          <p:nvSpPr>
            <p:cNvPr id="3" name="Freeform 3"/>
            <p:cNvSpPr/>
            <p:nvPr/>
          </p:nvSpPr>
          <p:spPr>
            <a:xfrm>
              <a:off x="8509" y="8509"/>
              <a:ext cx="24384001" cy="1362075"/>
            </a:xfrm>
            <a:custGeom>
              <a:avLst/>
              <a:gdLst/>
              <a:ahLst/>
              <a:cxnLst/>
              <a:rect l="l" t="t" r="r" b="b"/>
              <a:pathLst>
                <a:path w="24384001" h="1362075">
                  <a:moveTo>
                    <a:pt x="0" y="0"/>
                  </a:moveTo>
                  <a:lnTo>
                    <a:pt x="24384001" y="0"/>
                  </a:lnTo>
                  <a:lnTo>
                    <a:pt x="24384001" y="1362075"/>
                  </a:lnTo>
                  <a:lnTo>
                    <a:pt x="0" y="136207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1018" cy="1379093"/>
            </a:xfrm>
            <a:custGeom>
              <a:avLst/>
              <a:gdLst/>
              <a:ahLst/>
              <a:cxnLst/>
              <a:rect l="l" t="t" r="r" b="b"/>
              <a:pathLst>
                <a:path w="24401018" h="1379093">
                  <a:moveTo>
                    <a:pt x="8509" y="0"/>
                  </a:moveTo>
                  <a:lnTo>
                    <a:pt x="24392510" y="0"/>
                  </a:lnTo>
                  <a:cubicBezTo>
                    <a:pt x="24397208" y="0"/>
                    <a:pt x="24401018" y="3810"/>
                    <a:pt x="24401018" y="8509"/>
                  </a:cubicBezTo>
                  <a:lnTo>
                    <a:pt x="24401018" y="1370584"/>
                  </a:lnTo>
                  <a:cubicBezTo>
                    <a:pt x="24401018" y="1375283"/>
                    <a:pt x="24397208" y="1379093"/>
                    <a:pt x="24392510" y="1379093"/>
                  </a:cubicBezTo>
                  <a:lnTo>
                    <a:pt x="8509" y="1379093"/>
                  </a:lnTo>
                  <a:cubicBezTo>
                    <a:pt x="3810" y="1379093"/>
                    <a:pt x="0" y="1375283"/>
                    <a:pt x="0" y="1370584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0584"/>
                  </a:lnTo>
                  <a:lnTo>
                    <a:pt x="8509" y="1370584"/>
                  </a:lnTo>
                  <a:lnTo>
                    <a:pt x="8509" y="1362075"/>
                  </a:lnTo>
                  <a:lnTo>
                    <a:pt x="24392510" y="1362075"/>
                  </a:lnTo>
                  <a:lnTo>
                    <a:pt x="24392510" y="1370584"/>
                  </a:lnTo>
                  <a:lnTo>
                    <a:pt x="24384000" y="1370584"/>
                  </a:lnTo>
                  <a:lnTo>
                    <a:pt x="24384000" y="8509"/>
                  </a:lnTo>
                  <a:lnTo>
                    <a:pt x="24392510" y="8509"/>
                  </a:lnTo>
                  <a:lnTo>
                    <a:pt x="243925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400933" cy="1388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spc="25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                          Senat Akademik Universitas Indonesia 2024 – 2029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997984" y="9370533"/>
            <a:ext cx="2296198" cy="781212"/>
          </a:xfrm>
          <a:custGeom>
            <a:avLst/>
            <a:gdLst/>
            <a:ahLst/>
            <a:cxnLst/>
            <a:rect l="l" t="t" r="r" b="b"/>
            <a:pathLst>
              <a:path w="2296198" h="781212">
                <a:moveTo>
                  <a:pt x="0" y="0"/>
                </a:moveTo>
                <a:lnTo>
                  <a:pt x="2296198" y="0"/>
                </a:lnTo>
                <a:lnTo>
                  <a:pt x="2296198" y="781212"/>
                </a:lnTo>
                <a:lnTo>
                  <a:pt x="0" y="78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67" t="-161388" r="-7068" b="-166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7689" y="606168"/>
            <a:ext cx="14212622" cy="109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PRODUK SA UI</a:t>
            </a:r>
          </a:p>
        </p:txBody>
      </p:sp>
      <p:sp>
        <p:nvSpPr>
          <p:cNvPr id="8" name="Freeform 8"/>
          <p:cNvSpPr/>
          <p:nvPr/>
        </p:nvSpPr>
        <p:spPr>
          <a:xfrm>
            <a:off x="4520095" y="3124200"/>
            <a:ext cx="9247809" cy="4038600"/>
          </a:xfrm>
          <a:custGeom>
            <a:avLst/>
            <a:gdLst/>
            <a:ahLst/>
            <a:cxnLst/>
            <a:rect l="l" t="t" r="r" b="b"/>
            <a:pathLst>
              <a:path w="9247809" h="4038600">
                <a:moveTo>
                  <a:pt x="0" y="0"/>
                </a:moveTo>
                <a:lnTo>
                  <a:pt x="9247809" y="0"/>
                </a:lnTo>
                <a:lnTo>
                  <a:pt x="9247809" y="4038600"/>
                </a:lnTo>
                <a:lnTo>
                  <a:pt x="0" y="4038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3" name="Freeform 13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" y="9259095"/>
            <a:ext cx="18300700" cy="1034256"/>
            <a:chOff x="0" y="0"/>
            <a:chExt cx="24400933" cy="1379008"/>
          </a:xfrm>
        </p:grpSpPr>
        <p:sp>
          <p:nvSpPr>
            <p:cNvPr id="3" name="Freeform 3"/>
            <p:cNvSpPr/>
            <p:nvPr/>
          </p:nvSpPr>
          <p:spPr>
            <a:xfrm>
              <a:off x="8509" y="8509"/>
              <a:ext cx="24384001" cy="1362075"/>
            </a:xfrm>
            <a:custGeom>
              <a:avLst/>
              <a:gdLst/>
              <a:ahLst/>
              <a:cxnLst/>
              <a:rect l="l" t="t" r="r" b="b"/>
              <a:pathLst>
                <a:path w="24384001" h="1362075">
                  <a:moveTo>
                    <a:pt x="0" y="0"/>
                  </a:moveTo>
                  <a:lnTo>
                    <a:pt x="24384001" y="0"/>
                  </a:lnTo>
                  <a:lnTo>
                    <a:pt x="24384001" y="1362075"/>
                  </a:lnTo>
                  <a:lnTo>
                    <a:pt x="0" y="136207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1018" cy="1379093"/>
            </a:xfrm>
            <a:custGeom>
              <a:avLst/>
              <a:gdLst/>
              <a:ahLst/>
              <a:cxnLst/>
              <a:rect l="l" t="t" r="r" b="b"/>
              <a:pathLst>
                <a:path w="24401018" h="1379093">
                  <a:moveTo>
                    <a:pt x="8509" y="0"/>
                  </a:moveTo>
                  <a:lnTo>
                    <a:pt x="24392510" y="0"/>
                  </a:lnTo>
                  <a:cubicBezTo>
                    <a:pt x="24397208" y="0"/>
                    <a:pt x="24401018" y="3810"/>
                    <a:pt x="24401018" y="8509"/>
                  </a:cubicBezTo>
                  <a:lnTo>
                    <a:pt x="24401018" y="1370584"/>
                  </a:lnTo>
                  <a:cubicBezTo>
                    <a:pt x="24401018" y="1375283"/>
                    <a:pt x="24397208" y="1379093"/>
                    <a:pt x="24392510" y="1379093"/>
                  </a:cubicBezTo>
                  <a:lnTo>
                    <a:pt x="8509" y="1379093"/>
                  </a:lnTo>
                  <a:cubicBezTo>
                    <a:pt x="3810" y="1379093"/>
                    <a:pt x="0" y="1375283"/>
                    <a:pt x="0" y="1370584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0584"/>
                  </a:lnTo>
                  <a:lnTo>
                    <a:pt x="8509" y="1370584"/>
                  </a:lnTo>
                  <a:lnTo>
                    <a:pt x="8509" y="1362075"/>
                  </a:lnTo>
                  <a:lnTo>
                    <a:pt x="24392510" y="1362075"/>
                  </a:lnTo>
                  <a:lnTo>
                    <a:pt x="24392510" y="1370584"/>
                  </a:lnTo>
                  <a:lnTo>
                    <a:pt x="24384000" y="1370584"/>
                  </a:lnTo>
                  <a:lnTo>
                    <a:pt x="24384000" y="8509"/>
                  </a:lnTo>
                  <a:lnTo>
                    <a:pt x="24392510" y="8509"/>
                  </a:lnTo>
                  <a:lnTo>
                    <a:pt x="243925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400933" cy="1388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spc="25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                          Senat Akademik Universitas Indonesia 2024 – 2029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997984" y="9370533"/>
            <a:ext cx="2296198" cy="781212"/>
          </a:xfrm>
          <a:custGeom>
            <a:avLst/>
            <a:gdLst/>
            <a:ahLst/>
            <a:cxnLst/>
            <a:rect l="l" t="t" r="r" b="b"/>
            <a:pathLst>
              <a:path w="2296198" h="781212">
                <a:moveTo>
                  <a:pt x="0" y="0"/>
                </a:moveTo>
                <a:lnTo>
                  <a:pt x="2296198" y="0"/>
                </a:lnTo>
                <a:lnTo>
                  <a:pt x="2296198" y="781212"/>
                </a:lnTo>
                <a:lnTo>
                  <a:pt x="0" y="78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67" t="-161388" r="-7068" b="-166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134600" y="2887277"/>
            <a:ext cx="6400800" cy="216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SAUI MENDENGAR</a:t>
            </a:r>
          </a:p>
        </p:txBody>
      </p:sp>
      <p:sp>
        <p:nvSpPr>
          <p:cNvPr id="8" name="Freeform 8"/>
          <p:cNvSpPr/>
          <p:nvPr/>
        </p:nvSpPr>
        <p:spPr>
          <a:xfrm>
            <a:off x="485776" y="295875"/>
            <a:ext cx="8658224" cy="8868859"/>
          </a:xfrm>
          <a:custGeom>
            <a:avLst/>
            <a:gdLst/>
            <a:ahLst/>
            <a:cxnLst/>
            <a:rect l="l" t="t" r="r" b="b"/>
            <a:pathLst>
              <a:path w="8658224" h="8868859">
                <a:moveTo>
                  <a:pt x="0" y="0"/>
                </a:moveTo>
                <a:lnTo>
                  <a:pt x="8658224" y="0"/>
                </a:lnTo>
                <a:lnTo>
                  <a:pt x="8658224" y="8868859"/>
                </a:lnTo>
                <a:lnTo>
                  <a:pt x="0" y="886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3" name="Freeform 13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" y="9259095"/>
            <a:ext cx="18300700" cy="1034256"/>
            <a:chOff x="0" y="0"/>
            <a:chExt cx="24400933" cy="1379008"/>
          </a:xfrm>
        </p:grpSpPr>
        <p:sp>
          <p:nvSpPr>
            <p:cNvPr id="3" name="Freeform 3"/>
            <p:cNvSpPr/>
            <p:nvPr/>
          </p:nvSpPr>
          <p:spPr>
            <a:xfrm>
              <a:off x="8509" y="8509"/>
              <a:ext cx="24384001" cy="1362075"/>
            </a:xfrm>
            <a:custGeom>
              <a:avLst/>
              <a:gdLst/>
              <a:ahLst/>
              <a:cxnLst/>
              <a:rect l="l" t="t" r="r" b="b"/>
              <a:pathLst>
                <a:path w="24384001" h="1362075">
                  <a:moveTo>
                    <a:pt x="0" y="0"/>
                  </a:moveTo>
                  <a:lnTo>
                    <a:pt x="24384001" y="0"/>
                  </a:lnTo>
                  <a:lnTo>
                    <a:pt x="24384001" y="1362075"/>
                  </a:lnTo>
                  <a:lnTo>
                    <a:pt x="0" y="136207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1018" cy="1379093"/>
            </a:xfrm>
            <a:custGeom>
              <a:avLst/>
              <a:gdLst/>
              <a:ahLst/>
              <a:cxnLst/>
              <a:rect l="l" t="t" r="r" b="b"/>
              <a:pathLst>
                <a:path w="24401018" h="1379093">
                  <a:moveTo>
                    <a:pt x="8509" y="0"/>
                  </a:moveTo>
                  <a:lnTo>
                    <a:pt x="24392510" y="0"/>
                  </a:lnTo>
                  <a:cubicBezTo>
                    <a:pt x="24397208" y="0"/>
                    <a:pt x="24401018" y="3810"/>
                    <a:pt x="24401018" y="8509"/>
                  </a:cubicBezTo>
                  <a:lnTo>
                    <a:pt x="24401018" y="1370584"/>
                  </a:lnTo>
                  <a:cubicBezTo>
                    <a:pt x="24401018" y="1375283"/>
                    <a:pt x="24397208" y="1379093"/>
                    <a:pt x="24392510" y="1379093"/>
                  </a:cubicBezTo>
                  <a:lnTo>
                    <a:pt x="8509" y="1379093"/>
                  </a:lnTo>
                  <a:cubicBezTo>
                    <a:pt x="3810" y="1379093"/>
                    <a:pt x="0" y="1375283"/>
                    <a:pt x="0" y="1370584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0584"/>
                  </a:lnTo>
                  <a:lnTo>
                    <a:pt x="8509" y="1370584"/>
                  </a:lnTo>
                  <a:lnTo>
                    <a:pt x="8509" y="1362075"/>
                  </a:lnTo>
                  <a:lnTo>
                    <a:pt x="24392510" y="1362075"/>
                  </a:lnTo>
                  <a:lnTo>
                    <a:pt x="24392510" y="1370584"/>
                  </a:lnTo>
                  <a:lnTo>
                    <a:pt x="24384000" y="1370584"/>
                  </a:lnTo>
                  <a:lnTo>
                    <a:pt x="24384000" y="8509"/>
                  </a:lnTo>
                  <a:lnTo>
                    <a:pt x="24392510" y="8509"/>
                  </a:lnTo>
                  <a:lnTo>
                    <a:pt x="243925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400933" cy="1388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spc="25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                          Senat Akademik Universitas Indonesia 2024 – 2029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997984" y="9370533"/>
            <a:ext cx="2296198" cy="781212"/>
          </a:xfrm>
          <a:custGeom>
            <a:avLst/>
            <a:gdLst/>
            <a:ahLst/>
            <a:cxnLst/>
            <a:rect l="l" t="t" r="r" b="b"/>
            <a:pathLst>
              <a:path w="2296198" h="781212">
                <a:moveTo>
                  <a:pt x="0" y="0"/>
                </a:moveTo>
                <a:lnTo>
                  <a:pt x="2296198" y="0"/>
                </a:lnTo>
                <a:lnTo>
                  <a:pt x="2296198" y="781212"/>
                </a:lnTo>
                <a:lnTo>
                  <a:pt x="0" y="78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67" t="-161388" r="-7068" b="-166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7689" y="606168"/>
            <a:ext cx="14212622" cy="109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KEGIATAN - KEGIATAN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5400" y="1904161"/>
            <a:ext cx="8686799" cy="4735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Olah Raga Bersama SA UI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2024-06-30, 06:00 s.d 2024-06-30, 10:00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Lapangan Pickle Ball (FPsi - UI)</a:t>
            </a: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0"/>
              </a:lnSpc>
            </a:pPr>
            <a:r>
              <a:rPr lang="en-US" sz="2500" b="1">
                <a:solidFill>
                  <a:srgbClr val="201E1E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</a:p>
          <a:p>
            <a:pPr algn="l">
              <a:lnSpc>
                <a:spcPts val="4500"/>
              </a:lnSpc>
            </a:pPr>
            <a:endParaRPr lang="en-US" sz="2500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l">
              <a:lnSpc>
                <a:spcPts val="4500"/>
              </a:lnSpc>
            </a:pPr>
            <a:endParaRPr lang="en-US" sz="2500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l">
              <a:lnSpc>
                <a:spcPts val="4500"/>
              </a:lnSpc>
            </a:pPr>
            <a:endParaRPr lang="en-US" sz="2500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</p:txBody>
      </p:sp>
      <p:sp>
        <p:nvSpPr>
          <p:cNvPr id="9" name="Freeform 9" descr="A group of people posing for a photo  Description automatically generated"/>
          <p:cNvSpPr/>
          <p:nvPr/>
        </p:nvSpPr>
        <p:spPr>
          <a:xfrm>
            <a:off x="2262995" y="3736229"/>
            <a:ext cx="3811950" cy="2534541"/>
          </a:xfrm>
          <a:custGeom>
            <a:avLst/>
            <a:gdLst/>
            <a:ahLst/>
            <a:cxnLst/>
            <a:rect l="l" t="t" r="r" b="b"/>
            <a:pathLst>
              <a:path w="3811950" h="2534541">
                <a:moveTo>
                  <a:pt x="0" y="0"/>
                </a:moveTo>
                <a:lnTo>
                  <a:pt x="3811950" y="0"/>
                </a:lnTo>
                <a:lnTo>
                  <a:pt x="3811950" y="2534541"/>
                </a:lnTo>
                <a:lnTo>
                  <a:pt x="0" y="2534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" b="-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829801" y="1568119"/>
            <a:ext cx="8458199" cy="628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 : </a:t>
            </a:r>
            <a:r>
              <a:rPr lang="en-US" sz="1800" b="1">
                <a:solidFill>
                  <a:srgbClr val="201E1E"/>
                </a:solidFill>
                <a:latin typeface="Poppins Bold"/>
                <a:ea typeface="Poppins Bold"/>
                <a:cs typeface="Poppins Bold"/>
                <a:sym typeface="Poppins Bold"/>
              </a:rPr>
              <a:t>Rapat Paripurna MSA PTNBH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2024-08-09, 08:00 s.d 2024-08-12, 21:00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	: Lombok</a:t>
            </a: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1E293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1E293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0"/>
              </a:lnSpc>
            </a:pPr>
            <a:r>
              <a:rPr lang="en-US" sz="2499" b="1">
                <a:solidFill>
                  <a:srgbClr val="201E1E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</a:p>
          <a:p>
            <a:pPr algn="l">
              <a:lnSpc>
                <a:spcPts val="4500"/>
              </a:lnSpc>
            </a:pPr>
            <a:endParaRPr lang="en-US" sz="2499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l">
              <a:lnSpc>
                <a:spcPts val="4500"/>
              </a:lnSpc>
            </a:pPr>
            <a:endParaRPr lang="en-US" sz="2499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l">
              <a:lnSpc>
                <a:spcPts val="4500"/>
              </a:lnSpc>
            </a:pPr>
            <a:endParaRPr lang="en-US" sz="2499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262995" y="6629611"/>
            <a:ext cx="3811950" cy="2541300"/>
          </a:xfrm>
          <a:custGeom>
            <a:avLst/>
            <a:gdLst/>
            <a:ahLst/>
            <a:cxnLst/>
            <a:rect l="l" t="t" r="r" b="b"/>
            <a:pathLst>
              <a:path w="3811950" h="2541300">
                <a:moveTo>
                  <a:pt x="0" y="0"/>
                </a:moveTo>
                <a:lnTo>
                  <a:pt x="3811950" y="0"/>
                </a:lnTo>
                <a:lnTo>
                  <a:pt x="3811950" y="2541300"/>
                </a:lnTo>
                <a:lnTo>
                  <a:pt x="0" y="2541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" b="-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 descr="A group of people in a room  Description automatically generated"/>
          <p:cNvSpPr/>
          <p:nvPr/>
        </p:nvSpPr>
        <p:spPr>
          <a:xfrm>
            <a:off x="11010957" y="3716969"/>
            <a:ext cx="4114800" cy="2315260"/>
          </a:xfrm>
          <a:custGeom>
            <a:avLst/>
            <a:gdLst/>
            <a:ahLst/>
            <a:cxnLst/>
            <a:rect l="l" t="t" r="r" b="b"/>
            <a:pathLst>
              <a:path w="4114800" h="2315260">
                <a:moveTo>
                  <a:pt x="0" y="0"/>
                </a:moveTo>
                <a:lnTo>
                  <a:pt x="4114800" y="0"/>
                </a:lnTo>
                <a:lnTo>
                  <a:pt x="4114800" y="2315260"/>
                </a:lnTo>
                <a:lnTo>
                  <a:pt x="0" y="23152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6" b="-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089644" y="6276786"/>
            <a:ext cx="4114800" cy="2742129"/>
          </a:xfrm>
          <a:custGeom>
            <a:avLst/>
            <a:gdLst/>
            <a:ahLst/>
            <a:cxnLst/>
            <a:rect l="l" t="t" r="r" b="b"/>
            <a:pathLst>
              <a:path w="4114800" h="2742129">
                <a:moveTo>
                  <a:pt x="0" y="0"/>
                </a:moveTo>
                <a:lnTo>
                  <a:pt x="4114800" y="0"/>
                </a:lnTo>
                <a:lnTo>
                  <a:pt x="4114800" y="2742129"/>
                </a:lnTo>
                <a:lnTo>
                  <a:pt x="0" y="2742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8" name="Freeform 18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" y="9259095"/>
            <a:ext cx="18300700" cy="1034256"/>
            <a:chOff x="0" y="0"/>
            <a:chExt cx="24400933" cy="1379008"/>
          </a:xfrm>
        </p:grpSpPr>
        <p:sp>
          <p:nvSpPr>
            <p:cNvPr id="3" name="Freeform 3"/>
            <p:cNvSpPr/>
            <p:nvPr/>
          </p:nvSpPr>
          <p:spPr>
            <a:xfrm>
              <a:off x="8509" y="8509"/>
              <a:ext cx="24384001" cy="1362075"/>
            </a:xfrm>
            <a:custGeom>
              <a:avLst/>
              <a:gdLst/>
              <a:ahLst/>
              <a:cxnLst/>
              <a:rect l="l" t="t" r="r" b="b"/>
              <a:pathLst>
                <a:path w="24384001" h="1362075">
                  <a:moveTo>
                    <a:pt x="0" y="0"/>
                  </a:moveTo>
                  <a:lnTo>
                    <a:pt x="24384001" y="0"/>
                  </a:lnTo>
                  <a:lnTo>
                    <a:pt x="24384001" y="1362075"/>
                  </a:lnTo>
                  <a:lnTo>
                    <a:pt x="0" y="136207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1018" cy="1379093"/>
            </a:xfrm>
            <a:custGeom>
              <a:avLst/>
              <a:gdLst/>
              <a:ahLst/>
              <a:cxnLst/>
              <a:rect l="l" t="t" r="r" b="b"/>
              <a:pathLst>
                <a:path w="24401018" h="1379093">
                  <a:moveTo>
                    <a:pt x="8509" y="0"/>
                  </a:moveTo>
                  <a:lnTo>
                    <a:pt x="24392510" y="0"/>
                  </a:lnTo>
                  <a:cubicBezTo>
                    <a:pt x="24397208" y="0"/>
                    <a:pt x="24401018" y="3810"/>
                    <a:pt x="24401018" y="8509"/>
                  </a:cubicBezTo>
                  <a:lnTo>
                    <a:pt x="24401018" y="1370584"/>
                  </a:lnTo>
                  <a:cubicBezTo>
                    <a:pt x="24401018" y="1375283"/>
                    <a:pt x="24397208" y="1379093"/>
                    <a:pt x="24392510" y="1379093"/>
                  </a:cubicBezTo>
                  <a:lnTo>
                    <a:pt x="8509" y="1379093"/>
                  </a:lnTo>
                  <a:cubicBezTo>
                    <a:pt x="3810" y="1379093"/>
                    <a:pt x="0" y="1375283"/>
                    <a:pt x="0" y="1370584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0584"/>
                  </a:lnTo>
                  <a:lnTo>
                    <a:pt x="8509" y="1370584"/>
                  </a:lnTo>
                  <a:lnTo>
                    <a:pt x="8509" y="1362075"/>
                  </a:lnTo>
                  <a:lnTo>
                    <a:pt x="24392510" y="1362075"/>
                  </a:lnTo>
                  <a:lnTo>
                    <a:pt x="24392510" y="1370584"/>
                  </a:lnTo>
                  <a:lnTo>
                    <a:pt x="24384000" y="1370584"/>
                  </a:lnTo>
                  <a:lnTo>
                    <a:pt x="24384000" y="8509"/>
                  </a:lnTo>
                  <a:lnTo>
                    <a:pt x="24392510" y="8509"/>
                  </a:lnTo>
                  <a:lnTo>
                    <a:pt x="243925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400933" cy="1388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spc="25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                          Senat Akademik Universitas Indonesia 2024 – 2029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997984" y="9370533"/>
            <a:ext cx="2296198" cy="781212"/>
          </a:xfrm>
          <a:custGeom>
            <a:avLst/>
            <a:gdLst/>
            <a:ahLst/>
            <a:cxnLst/>
            <a:rect l="l" t="t" r="r" b="b"/>
            <a:pathLst>
              <a:path w="2296198" h="781212">
                <a:moveTo>
                  <a:pt x="0" y="0"/>
                </a:moveTo>
                <a:lnTo>
                  <a:pt x="2296198" y="0"/>
                </a:lnTo>
                <a:lnTo>
                  <a:pt x="2296198" y="781212"/>
                </a:lnTo>
                <a:lnTo>
                  <a:pt x="0" y="78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67" t="-161388" r="-7068" b="-166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7689" y="606168"/>
            <a:ext cx="14212622" cy="109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KEGIATAN - KEGIATAN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" y="1691944"/>
            <a:ext cx="15149389" cy="6573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201E1E"/>
                </a:solidFill>
                <a:latin typeface="Poppins Bold"/>
                <a:ea typeface="Poppins Bold"/>
                <a:cs typeface="Poppins Bold"/>
                <a:sym typeface="Poppins Bold"/>
              </a:rPr>
              <a:t>Rapat</a:t>
            </a: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Kerja dan Capacity Building SA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2024-02-25, 10:00 s.d 2024-02-25, 13:00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Ballroom Mason Pine, Bandung</a:t>
            </a: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0"/>
              </a:lnSpc>
            </a:pPr>
            <a:r>
              <a:rPr lang="en-US" sz="2499" b="1">
                <a:solidFill>
                  <a:srgbClr val="201E1E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</a:p>
          <a:p>
            <a:pPr algn="l">
              <a:lnSpc>
                <a:spcPts val="4500"/>
              </a:lnSpc>
            </a:pPr>
            <a:endParaRPr lang="en-US" sz="2499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l">
              <a:lnSpc>
                <a:spcPts val="4500"/>
              </a:lnSpc>
            </a:pPr>
            <a:endParaRPr lang="en-US" sz="2499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l">
              <a:lnSpc>
                <a:spcPts val="4500"/>
              </a:lnSpc>
            </a:pPr>
            <a:endParaRPr lang="en-US" sz="2499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</p:txBody>
      </p:sp>
      <p:sp>
        <p:nvSpPr>
          <p:cNvPr id="9" name="Freeform 9" descr="A group of people in a room  Description automatically generated"/>
          <p:cNvSpPr/>
          <p:nvPr/>
        </p:nvSpPr>
        <p:spPr>
          <a:xfrm>
            <a:off x="1828800" y="3238500"/>
            <a:ext cx="4191000" cy="2786569"/>
          </a:xfrm>
          <a:custGeom>
            <a:avLst/>
            <a:gdLst/>
            <a:ahLst/>
            <a:cxnLst/>
            <a:rect l="l" t="t" r="r" b="b"/>
            <a:pathLst>
              <a:path w="4191000" h="2786569">
                <a:moveTo>
                  <a:pt x="0" y="0"/>
                </a:moveTo>
                <a:lnTo>
                  <a:pt x="4191000" y="0"/>
                </a:lnTo>
                <a:lnTo>
                  <a:pt x="4191000" y="2786569"/>
                </a:lnTo>
                <a:lnTo>
                  <a:pt x="0" y="2786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" r="-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28800" y="6286500"/>
            <a:ext cx="4191000" cy="2786569"/>
          </a:xfrm>
          <a:custGeom>
            <a:avLst/>
            <a:gdLst/>
            <a:ahLst/>
            <a:cxnLst/>
            <a:rect l="l" t="t" r="r" b="b"/>
            <a:pathLst>
              <a:path w="4191000" h="2786569">
                <a:moveTo>
                  <a:pt x="0" y="0"/>
                </a:moveTo>
                <a:lnTo>
                  <a:pt x="4191000" y="0"/>
                </a:lnTo>
                <a:lnTo>
                  <a:pt x="4191000" y="2786569"/>
                </a:lnTo>
                <a:lnTo>
                  <a:pt x="0" y="2786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" b="-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235440" y="1381222"/>
            <a:ext cx="8969140" cy="180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</a:t>
            </a:r>
            <a:r>
              <a:rPr lang="en-US" sz="1800" b="1">
                <a:solidFill>
                  <a:srgbClr val="201E1E"/>
                </a:solidFill>
                <a:latin typeface="Poppins Bold"/>
                <a:ea typeface="Poppins Bold"/>
                <a:cs typeface="Poppins Bold"/>
                <a:sym typeface="Poppins Bold"/>
              </a:rPr>
              <a:t> Pelantikan Anggota Senat Akademik Periode 2024-2029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	: 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	: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522889" y="3172246"/>
            <a:ext cx="4936311" cy="2768961"/>
          </a:xfrm>
          <a:custGeom>
            <a:avLst/>
            <a:gdLst/>
            <a:ahLst/>
            <a:cxnLst/>
            <a:rect l="l" t="t" r="r" b="b"/>
            <a:pathLst>
              <a:path w="4936311" h="2768961">
                <a:moveTo>
                  <a:pt x="0" y="0"/>
                </a:moveTo>
                <a:lnTo>
                  <a:pt x="4936311" y="0"/>
                </a:lnTo>
                <a:lnTo>
                  <a:pt x="4936311" y="2768961"/>
                </a:lnTo>
                <a:lnTo>
                  <a:pt x="0" y="2768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522889" y="6145820"/>
            <a:ext cx="4936311" cy="2768962"/>
          </a:xfrm>
          <a:custGeom>
            <a:avLst/>
            <a:gdLst/>
            <a:ahLst/>
            <a:cxnLst/>
            <a:rect l="l" t="t" r="r" b="b"/>
            <a:pathLst>
              <a:path w="4936311" h="2768962">
                <a:moveTo>
                  <a:pt x="0" y="0"/>
                </a:moveTo>
                <a:lnTo>
                  <a:pt x="4936311" y="0"/>
                </a:lnTo>
                <a:lnTo>
                  <a:pt x="4936311" y="2768962"/>
                </a:lnTo>
                <a:lnTo>
                  <a:pt x="0" y="2768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8" name="Freeform 18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88711" cy="10399900"/>
          </a:xfrm>
          <a:custGeom>
            <a:avLst/>
            <a:gdLst/>
            <a:ahLst/>
            <a:cxnLst/>
            <a:rect l="l" t="t" r="r" b="b"/>
            <a:pathLst>
              <a:path w="18488711" h="10399900">
                <a:moveTo>
                  <a:pt x="0" y="0"/>
                </a:moveTo>
                <a:lnTo>
                  <a:pt x="18488711" y="0"/>
                </a:lnTo>
                <a:lnTo>
                  <a:pt x="18488711" y="10399900"/>
                </a:lnTo>
                <a:lnTo>
                  <a:pt x="0" y="1039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5674" y="2788980"/>
            <a:ext cx="4726417" cy="5678183"/>
            <a:chOff x="0" y="0"/>
            <a:chExt cx="1244818" cy="14954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44818" cy="1495489"/>
            </a:xfrm>
            <a:custGeom>
              <a:avLst/>
              <a:gdLst/>
              <a:ahLst/>
              <a:cxnLst/>
              <a:rect l="l" t="t" r="r" b="b"/>
              <a:pathLst>
                <a:path w="1244818" h="1495489">
                  <a:moveTo>
                    <a:pt x="70434" y="0"/>
                  </a:moveTo>
                  <a:lnTo>
                    <a:pt x="1174383" y="0"/>
                  </a:lnTo>
                  <a:cubicBezTo>
                    <a:pt x="1193064" y="0"/>
                    <a:pt x="1210979" y="7421"/>
                    <a:pt x="1224188" y="20630"/>
                  </a:cubicBezTo>
                  <a:cubicBezTo>
                    <a:pt x="1237397" y="33839"/>
                    <a:pt x="1244818" y="51754"/>
                    <a:pt x="1244818" y="70434"/>
                  </a:cubicBezTo>
                  <a:lnTo>
                    <a:pt x="1244818" y="1425054"/>
                  </a:lnTo>
                  <a:cubicBezTo>
                    <a:pt x="1244818" y="1443735"/>
                    <a:pt x="1237397" y="1461650"/>
                    <a:pt x="1224188" y="1474859"/>
                  </a:cubicBezTo>
                  <a:cubicBezTo>
                    <a:pt x="1210979" y="1488068"/>
                    <a:pt x="1193064" y="1495489"/>
                    <a:pt x="1174383" y="1495489"/>
                  </a:cubicBezTo>
                  <a:lnTo>
                    <a:pt x="70434" y="1495489"/>
                  </a:lnTo>
                  <a:cubicBezTo>
                    <a:pt x="51754" y="1495489"/>
                    <a:pt x="33839" y="1488068"/>
                    <a:pt x="20630" y="1474859"/>
                  </a:cubicBezTo>
                  <a:cubicBezTo>
                    <a:pt x="7421" y="1461650"/>
                    <a:pt x="0" y="1443735"/>
                    <a:pt x="0" y="1425054"/>
                  </a:cubicBezTo>
                  <a:lnTo>
                    <a:pt x="0" y="70434"/>
                  </a:lnTo>
                  <a:cubicBezTo>
                    <a:pt x="0" y="51754"/>
                    <a:pt x="7421" y="33839"/>
                    <a:pt x="20630" y="20630"/>
                  </a:cubicBezTo>
                  <a:cubicBezTo>
                    <a:pt x="33839" y="7421"/>
                    <a:pt x="51754" y="0"/>
                    <a:pt x="70434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44818" cy="153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77766" y="2788980"/>
            <a:ext cx="4726417" cy="5678183"/>
            <a:chOff x="0" y="0"/>
            <a:chExt cx="1244818" cy="14954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4818" cy="1495489"/>
            </a:xfrm>
            <a:custGeom>
              <a:avLst/>
              <a:gdLst/>
              <a:ahLst/>
              <a:cxnLst/>
              <a:rect l="l" t="t" r="r" b="b"/>
              <a:pathLst>
                <a:path w="1244818" h="1495489">
                  <a:moveTo>
                    <a:pt x="70434" y="0"/>
                  </a:moveTo>
                  <a:lnTo>
                    <a:pt x="1174383" y="0"/>
                  </a:lnTo>
                  <a:cubicBezTo>
                    <a:pt x="1193064" y="0"/>
                    <a:pt x="1210979" y="7421"/>
                    <a:pt x="1224188" y="20630"/>
                  </a:cubicBezTo>
                  <a:cubicBezTo>
                    <a:pt x="1237397" y="33839"/>
                    <a:pt x="1244818" y="51754"/>
                    <a:pt x="1244818" y="70434"/>
                  </a:cubicBezTo>
                  <a:lnTo>
                    <a:pt x="1244818" y="1425054"/>
                  </a:lnTo>
                  <a:cubicBezTo>
                    <a:pt x="1244818" y="1443735"/>
                    <a:pt x="1237397" y="1461650"/>
                    <a:pt x="1224188" y="1474859"/>
                  </a:cubicBezTo>
                  <a:cubicBezTo>
                    <a:pt x="1210979" y="1488068"/>
                    <a:pt x="1193064" y="1495489"/>
                    <a:pt x="1174383" y="1495489"/>
                  </a:cubicBezTo>
                  <a:lnTo>
                    <a:pt x="70434" y="1495489"/>
                  </a:lnTo>
                  <a:cubicBezTo>
                    <a:pt x="51754" y="1495489"/>
                    <a:pt x="33839" y="1488068"/>
                    <a:pt x="20630" y="1474859"/>
                  </a:cubicBezTo>
                  <a:cubicBezTo>
                    <a:pt x="7421" y="1461650"/>
                    <a:pt x="0" y="1443735"/>
                    <a:pt x="0" y="1425054"/>
                  </a:cubicBezTo>
                  <a:lnTo>
                    <a:pt x="0" y="70434"/>
                  </a:lnTo>
                  <a:cubicBezTo>
                    <a:pt x="0" y="51754"/>
                    <a:pt x="7421" y="33839"/>
                    <a:pt x="20630" y="20630"/>
                  </a:cubicBezTo>
                  <a:cubicBezTo>
                    <a:pt x="33839" y="7421"/>
                    <a:pt x="51754" y="0"/>
                    <a:pt x="70434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44818" cy="153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32883" y="2788980"/>
            <a:ext cx="4726417" cy="5678183"/>
            <a:chOff x="0" y="0"/>
            <a:chExt cx="1244818" cy="14954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4818" cy="1495489"/>
            </a:xfrm>
            <a:custGeom>
              <a:avLst/>
              <a:gdLst/>
              <a:ahLst/>
              <a:cxnLst/>
              <a:rect l="l" t="t" r="r" b="b"/>
              <a:pathLst>
                <a:path w="1244818" h="1495489">
                  <a:moveTo>
                    <a:pt x="70434" y="0"/>
                  </a:moveTo>
                  <a:lnTo>
                    <a:pt x="1174383" y="0"/>
                  </a:lnTo>
                  <a:cubicBezTo>
                    <a:pt x="1193064" y="0"/>
                    <a:pt x="1210979" y="7421"/>
                    <a:pt x="1224188" y="20630"/>
                  </a:cubicBezTo>
                  <a:cubicBezTo>
                    <a:pt x="1237397" y="33839"/>
                    <a:pt x="1244818" y="51754"/>
                    <a:pt x="1244818" y="70434"/>
                  </a:cubicBezTo>
                  <a:lnTo>
                    <a:pt x="1244818" y="1425054"/>
                  </a:lnTo>
                  <a:cubicBezTo>
                    <a:pt x="1244818" y="1443735"/>
                    <a:pt x="1237397" y="1461650"/>
                    <a:pt x="1224188" y="1474859"/>
                  </a:cubicBezTo>
                  <a:cubicBezTo>
                    <a:pt x="1210979" y="1488068"/>
                    <a:pt x="1193064" y="1495489"/>
                    <a:pt x="1174383" y="1495489"/>
                  </a:cubicBezTo>
                  <a:lnTo>
                    <a:pt x="70434" y="1495489"/>
                  </a:lnTo>
                  <a:cubicBezTo>
                    <a:pt x="51754" y="1495489"/>
                    <a:pt x="33839" y="1488068"/>
                    <a:pt x="20630" y="1474859"/>
                  </a:cubicBezTo>
                  <a:cubicBezTo>
                    <a:pt x="7421" y="1461650"/>
                    <a:pt x="0" y="1443735"/>
                    <a:pt x="0" y="1425054"/>
                  </a:cubicBezTo>
                  <a:lnTo>
                    <a:pt x="0" y="70434"/>
                  </a:lnTo>
                  <a:cubicBezTo>
                    <a:pt x="0" y="51754"/>
                    <a:pt x="7421" y="33839"/>
                    <a:pt x="20630" y="20630"/>
                  </a:cubicBezTo>
                  <a:cubicBezTo>
                    <a:pt x="33839" y="7421"/>
                    <a:pt x="51754" y="0"/>
                    <a:pt x="70434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44818" cy="153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3" name="Group 13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 Akademik Universitas Indonesia 2024-2029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903360" y="3055442"/>
            <a:ext cx="971046" cy="97104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658477" y="3055442"/>
            <a:ext cx="971046" cy="97104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409308" y="3055442"/>
            <a:ext cx="971046" cy="97104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>
            <a:off x="1345932" y="4454934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>
            <a:off x="7098023" y="4454934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>
            <a:off x="12851880" y="4454934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1345932" y="5541647"/>
            <a:ext cx="4085902" cy="824447"/>
            <a:chOff x="0" y="0"/>
            <a:chExt cx="1076122" cy="21713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192506"/>
                  </a:lnTo>
                  <a:cubicBezTo>
                    <a:pt x="1076122" y="199039"/>
                    <a:pt x="1073527" y="205304"/>
                    <a:pt x="1068908" y="209924"/>
                  </a:cubicBezTo>
                  <a:cubicBezTo>
                    <a:pt x="1064288" y="214543"/>
                    <a:pt x="1058023" y="217138"/>
                    <a:pt x="1051490" y="217138"/>
                  </a:cubicBezTo>
                  <a:lnTo>
                    <a:pt x="24632" y="217138"/>
                  </a:lnTo>
                  <a:cubicBezTo>
                    <a:pt x="18099" y="217138"/>
                    <a:pt x="11834" y="214543"/>
                    <a:pt x="7215" y="209924"/>
                  </a:cubicBezTo>
                  <a:cubicBezTo>
                    <a:pt x="2595" y="205304"/>
                    <a:pt x="0" y="199039"/>
                    <a:pt x="0" y="192506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3198124" y="3253672"/>
            <a:ext cx="381519" cy="631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4550" b="1" spc="-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953241" y="3253672"/>
            <a:ext cx="381519" cy="631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4550" b="1" spc="-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704072" y="3253672"/>
            <a:ext cx="381519" cy="631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4550" b="1" spc="-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86142" y="4630219"/>
            <a:ext cx="3005481" cy="26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b="1" spc="-4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Pertimbangan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74843" y="4517418"/>
            <a:ext cx="3732262" cy="484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Pengawasan Tridarma Perguruan Tinggi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028700" y="4652267"/>
            <a:ext cx="37322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Peraturan &amp; Norma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33084" y="5751215"/>
            <a:ext cx="3911598" cy="484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Pertimbangan tentang kinerja rektor dalam bidang akademik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345932" y="6937594"/>
            <a:ext cx="4085902" cy="1117047"/>
            <a:chOff x="0" y="0"/>
            <a:chExt cx="1076122" cy="29420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076122" cy="294202"/>
            </a:xfrm>
            <a:custGeom>
              <a:avLst/>
              <a:gdLst/>
              <a:ahLst/>
              <a:cxnLst/>
              <a:rect l="l" t="t" r="r" b="b"/>
              <a:pathLst>
                <a:path w="1076122" h="294202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269569"/>
                  </a:lnTo>
                  <a:cubicBezTo>
                    <a:pt x="1076122" y="276102"/>
                    <a:pt x="1073527" y="282368"/>
                    <a:pt x="1068908" y="286987"/>
                  </a:cubicBezTo>
                  <a:cubicBezTo>
                    <a:pt x="1064288" y="291607"/>
                    <a:pt x="1058023" y="294202"/>
                    <a:pt x="1051490" y="294202"/>
                  </a:cubicBezTo>
                  <a:lnTo>
                    <a:pt x="24632" y="294202"/>
                  </a:lnTo>
                  <a:cubicBezTo>
                    <a:pt x="18099" y="294202"/>
                    <a:pt x="11834" y="291607"/>
                    <a:pt x="7215" y="286987"/>
                  </a:cubicBezTo>
                  <a:cubicBezTo>
                    <a:pt x="2595" y="282368"/>
                    <a:pt x="0" y="276102"/>
                    <a:pt x="0" y="269569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1076122" cy="33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433084" y="7147162"/>
            <a:ext cx="3911598" cy="722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Pertimbangan dalam menyusun atau mengubah RPJP/ Renstra, RKT, RKA bidang Akademik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7101049" y="5581190"/>
            <a:ext cx="4085902" cy="1079292"/>
            <a:chOff x="0" y="0"/>
            <a:chExt cx="1076122" cy="28425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076122" cy="284258"/>
            </a:xfrm>
            <a:custGeom>
              <a:avLst/>
              <a:gdLst/>
              <a:ahLst/>
              <a:cxnLst/>
              <a:rect l="l" t="t" r="r" b="b"/>
              <a:pathLst>
                <a:path w="1076122" h="284258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259626"/>
                  </a:lnTo>
                  <a:cubicBezTo>
                    <a:pt x="1076122" y="266159"/>
                    <a:pt x="1073527" y="272424"/>
                    <a:pt x="1068908" y="277043"/>
                  </a:cubicBezTo>
                  <a:cubicBezTo>
                    <a:pt x="1064288" y="281663"/>
                    <a:pt x="1058023" y="284258"/>
                    <a:pt x="1051490" y="284258"/>
                  </a:cubicBezTo>
                  <a:lnTo>
                    <a:pt x="24632" y="284258"/>
                  </a:lnTo>
                  <a:cubicBezTo>
                    <a:pt x="18099" y="284258"/>
                    <a:pt x="11834" y="281663"/>
                    <a:pt x="7215" y="277043"/>
                  </a:cubicBezTo>
                  <a:cubicBezTo>
                    <a:pt x="2595" y="272424"/>
                    <a:pt x="0" y="266159"/>
                    <a:pt x="0" y="259626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1076122" cy="322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7188201" y="5751215"/>
            <a:ext cx="3911598" cy="722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Pengawasan pelaksanaan kebijaksanaan Tridharma perguruan tinggi dalam renstra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7101049" y="6932330"/>
            <a:ext cx="4085902" cy="1077504"/>
            <a:chOff x="0" y="0"/>
            <a:chExt cx="1076122" cy="283787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076122" cy="283787"/>
            </a:xfrm>
            <a:custGeom>
              <a:avLst/>
              <a:gdLst/>
              <a:ahLst/>
              <a:cxnLst/>
              <a:rect l="l" t="t" r="r" b="b"/>
              <a:pathLst>
                <a:path w="1076122" h="283787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259155"/>
                  </a:lnTo>
                  <a:cubicBezTo>
                    <a:pt x="1076122" y="265688"/>
                    <a:pt x="1073527" y="271953"/>
                    <a:pt x="1068908" y="276572"/>
                  </a:cubicBezTo>
                  <a:cubicBezTo>
                    <a:pt x="1064288" y="281192"/>
                    <a:pt x="1058023" y="283787"/>
                    <a:pt x="1051490" y="283787"/>
                  </a:cubicBezTo>
                  <a:lnTo>
                    <a:pt x="24632" y="283787"/>
                  </a:lnTo>
                  <a:cubicBezTo>
                    <a:pt x="18099" y="283787"/>
                    <a:pt x="11834" y="281192"/>
                    <a:pt x="7215" y="276572"/>
                  </a:cubicBezTo>
                  <a:cubicBezTo>
                    <a:pt x="2595" y="271953"/>
                    <a:pt x="0" y="265688"/>
                    <a:pt x="0" y="259155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1076122" cy="321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7188201" y="7141898"/>
            <a:ext cx="3911598" cy="722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Pengawasan pelaksanaan kebijakan penjamin mutu pendidikan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12853140" y="5581190"/>
            <a:ext cx="4085902" cy="892782"/>
            <a:chOff x="0" y="0"/>
            <a:chExt cx="1076122" cy="235136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076122" cy="235136"/>
            </a:xfrm>
            <a:custGeom>
              <a:avLst/>
              <a:gdLst/>
              <a:ahLst/>
              <a:cxnLst/>
              <a:rect l="l" t="t" r="r" b="b"/>
              <a:pathLst>
                <a:path w="1076122" h="235136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210504"/>
                  </a:lnTo>
                  <a:cubicBezTo>
                    <a:pt x="1076122" y="217037"/>
                    <a:pt x="1073527" y="223302"/>
                    <a:pt x="1068908" y="227921"/>
                  </a:cubicBezTo>
                  <a:cubicBezTo>
                    <a:pt x="1064288" y="232541"/>
                    <a:pt x="1058023" y="235136"/>
                    <a:pt x="1051490" y="235136"/>
                  </a:cubicBezTo>
                  <a:lnTo>
                    <a:pt x="24632" y="235136"/>
                  </a:lnTo>
                  <a:cubicBezTo>
                    <a:pt x="18099" y="235136"/>
                    <a:pt x="11834" y="232541"/>
                    <a:pt x="7215" y="227921"/>
                  </a:cubicBezTo>
                  <a:cubicBezTo>
                    <a:pt x="2595" y="223302"/>
                    <a:pt x="0" y="217037"/>
                    <a:pt x="0" y="210504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1076122" cy="273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2940293" y="5794790"/>
            <a:ext cx="3911598" cy="484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Penyusunan norma dan ketentuan akademik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2856733" y="6927361"/>
            <a:ext cx="4085902" cy="892782"/>
            <a:chOff x="0" y="0"/>
            <a:chExt cx="1076122" cy="235136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076122" cy="235136"/>
            </a:xfrm>
            <a:custGeom>
              <a:avLst/>
              <a:gdLst/>
              <a:ahLst/>
              <a:cxnLst/>
              <a:rect l="l" t="t" r="r" b="b"/>
              <a:pathLst>
                <a:path w="1076122" h="235136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210504"/>
                  </a:lnTo>
                  <a:cubicBezTo>
                    <a:pt x="1076122" y="217037"/>
                    <a:pt x="1073527" y="223302"/>
                    <a:pt x="1068908" y="227921"/>
                  </a:cubicBezTo>
                  <a:cubicBezTo>
                    <a:pt x="1064288" y="232541"/>
                    <a:pt x="1058023" y="235136"/>
                    <a:pt x="1051490" y="235136"/>
                  </a:cubicBezTo>
                  <a:lnTo>
                    <a:pt x="24632" y="235136"/>
                  </a:lnTo>
                  <a:cubicBezTo>
                    <a:pt x="18099" y="235136"/>
                    <a:pt x="11834" y="232541"/>
                    <a:pt x="7215" y="227921"/>
                  </a:cubicBezTo>
                  <a:cubicBezTo>
                    <a:pt x="2595" y="223302"/>
                    <a:pt x="0" y="217037"/>
                    <a:pt x="0" y="210504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1076122" cy="273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12943885" y="7140961"/>
            <a:ext cx="3911598" cy="484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Pengawasan pelaksanaan penerapan norma akademik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874406" y="759468"/>
            <a:ext cx="10467992" cy="157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666" b="1" spc="-12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Tugas Senat Akademik Universitas Indonesia</a:t>
            </a:r>
          </a:p>
        </p:txBody>
      </p:sp>
      <p:sp>
        <p:nvSpPr>
          <p:cNvPr id="63" name="Freeform 63"/>
          <p:cNvSpPr/>
          <p:nvPr/>
        </p:nvSpPr>
        <p:spPr>
          <a:xfrm>
            <a:off x="517196" y="439354"/>
            <a:ext cx="3062446" cy="1178692"/>
          </a:xfrm>
          <a:custGeom>
            <a:avLst/>
            <a:gdLst/>
            <a:ahLst/>
            <a:cxnLst/>
            <a:rect l="l" t="t" r="r" b="b"/>
            <a:pathLst>
              <a:path w="3062446" h="1178692">
                <a:moveTo>
                  <a:pt x="0" y="0"/>
                </a:moveTo>
                <a:lnTo>
                  <a:pt x="3062446" y="0"/>
                </a:lnTo>
                <a:lnTo>
                  <a:pt x="3062446" y="1178692"/>
                </a:lnTo>
                <a:lnTo>
                  <a:pt x="0" y="1178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4" name="Group 64"/>
          <p:cNvGrpSpPr/>
          <p:nvPr/>
        </p:nvGrpSpPr>
        <p:grpSpPr>
          <a:xfrm>
            <a:off x="4369137" y="8719548"/>
            <a:ext cx="8659563" cy="561421"/>
            <a:chOff x="0" y="0"/>
            <a:chExt cx="2280708" cy="147864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2280708" cy="147864"/>
            </a:xfrm>
            <a:custGeom>
              <a:avLst/>
              <a:gdLst/>
              <a:ahLst/>
              <a:cxnLst/>
              <a:rect l="l" t="t" r="r" b="b"/>
              <a:pathLst>
                <a:path w="2280708" h="147864">
                  <a:moveTo>
                    <a:pt x="11622" y="0"/>
                  </a:moveTo>
                  <a:lnTo>
                    <a:pt x="2269086" y="0"/>
                  </a:lnTo>
                  <a:cubicBezTo>
                    <a:pt x="2275504" y="0"/>
                    <a:pt x="2280708" y="5204"/>
                    <a:pt x="2280708" y="11622"/>
                  </a:cubicBezTo>
                  <a:lnTo>
                    <a:pt x="2280708" y="136242"/>
                  </a:lnTo>
                  <a:cubicBezTo>
                    <a:pt x="2280708" y="139324"/>
                    <a:pt x="2279483" y="142280"/>
                    <a:pt x="2277304" y="144460"/>
                  </a:cubicBezTo>
                  <a:cubicBezTo>
                    <a:pt x="2275124" y="146640"/>
                    <a:pt x="2272168" y="147864"/>
                    <a:pt x="2269086" y="147864"/>
                  </a:cubicBezTo>
                  <a:lnTo>
                    <a:pt x="11622" y="147864"/>
                  </a:lnTo>
                  <a:cubicBezTo>
                    <a:pt x="5204" y="147864"/>
                    <a:pt x="0" y="142661"/>
                    <a:pt x="0" y="136242"/>
                  </a:cubicBezTo>
                  <a:lnTo>
                    <a:pt x="0" y="11622"/>
                  </a:lnTo>
                  <a:cubicBezTo>
                    <a:pt x="0" y="5204"/>
                    <a:pt x="5204" y="0"/>
                    <a:pt x="11622" y="0"/>
                  </a:cubicBezTo>
                  <a:close/>
                </a:path>
              </a:pathLst>
            </a:custGeom>
            <a:solidFill>
              <a:srgbClr val="3939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2280708" cy="185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4729667" y="8895788"/>
            <a:ext cx="7857620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FFB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Kamus Definisi Operasional, Indikator, Pedoman/ Panduan</a:t>
            </a:r>
          </a:p>
        </p:txBody>
      </p:sp>
      <p:sp>
        <p:nvSpPr>
          <p:cNvPr id="68" name="AutoShape 68"/>
          <p:cNvSpPr/>
          <p:nvPr/>
        </p:nvSpPr>
        <p:spPr>
          <a:xfrm>
            <a:off x="1345932" y="5124450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>
            <a:off x="7065451" y="5105400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AutoShape 70"/>
          <p:cNvSpPr/>
          <p:nvPr/>
        </p:nvSpPr>
        <p:spPr>
          <a:xfrm>
            <a:off x="12851880" y="5124450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" y="9259095"/>
            <a:ext cx="18300700" cy="1034256"/>
            <a:chOff x="0" y="0"/>
            <a:chExt cx="24400933" cy="1379008"/>
          </a:xfrm>
        </p:grpSpPr>
        <p:sp>
          <p:nvSpPr>
            <p:cNvPr id="3" name="Freeform 3"/>
            <p:cNvSpPr/>
            <p:nvPr/>
          </p:nvSpPr>
          <p:spPr>
            <a:xfrm>
              <a:off x="8509" y="8509"/>
              <a:ext cx="24384001" cy="1362075"/>
            </a:xfrm>
            <a:custGeom>
              <a:avLst/>
              <a:gdLst/>
              <a:ahLst/>
              <a:cxnLst/>
              <a:rect l="l" t="t" r="r" b="b"/>
              <a:pathLst>
                <a:path w="24384001" h="1362075">
                  <a:moveTo>
                    <a:pt x="0" y="0"/>
                  </a:moveTo>
                  <a:lnTo>
                    <a:pt x="24384001" y="0"/>
                  </a:lnTo>
                  <a:lnTo>
                    <a:pt x="24384001" y="1362075"/>
                  </a:lnTo>
                  <a:lnTo>
                    <a:pt x="0" y="136207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1018" cy="1379093"/>
            </a:xfrm>
            <a:custGeom>
              <a:avLst/>
              <a:gdLst/>
              <a:ahLst/>
              <a:cxnLst/>
              <a:rect l="l" t="t" r="r" b="b"/>
              <a:pathLst>
                <a:path w="24401018" h="1379093">
                  <a:moveTo>
                    <a:pt x="8509" y="0"/>
                  </a:moveTo>
                  <a:lnTo>
                    <a:pt x="24392510" y="0"/>
                  </a:lnTo>
                  <a:cubicBezTo>
                    <a:pt x="24397208" y="0"/>
                    <a:pt x="24401018" y="3810"/>
                    <a:pt x="24401018" y="8509"/>
                  </a:cubicBezTo>
                  <a:lnTo>
                    <a:pt x="24401018" y="1370584"/>
                  </a:lnTo>
                  <a:cubicBezTo>
                    <a:pt x="24401018" y="1375283"/>
                    <a:pt x="24397208" y="1379093"/>
                    <a:pt x="24392510" y="1379093"/>
                  </a:cubicBezTo>
                  <a:lnTo>
                    <a:pt x="8509" y="1379093"/>
                  </a:lnTo>
                  <a:cubicBezTo>
                    <a:pt x="3810" y="1379093"/>
                    <a:pt x="0" y="1375283"/>
                    <a:pt x="0" y="1370584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0584"/>
                  </a:lnTo>
                  <a:lnTo>
                    <a:pt x="8509" y="1370584"/>
                  </a:lnTo>
                  <a:lnTo>
                    <a:pt x="8509" y="1362075"/>
                  </a:lnTo>
                  <a:lnTo>
                    <a:pt x="24392510" y="1362075"/>
                  </a:lnTo>
                  <a:lnTo>
                    <a:pt x="24392510" y="1370584"/>
                  </a:lnTo>
                  <a:lnTo>
                    <a:pt x="24384000" y="1370584"/>
                  </a:lnTo>
                  <a:lnTo>
                    <a:pt x="24384000" y="8509"/>
                  </a:lnTo>
                  <a:lnTo>
                    <a:pt x="24392510" y="8509"/>
                  </a:lnTo>
                  <a:lnTo>
                    <a:pt x="243925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400933" cy="1388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spc="25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                          Senat Akademik Universitas Indonesia 2024 – 2029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997984" y="9370533"/>
            <a:ext cx="2296198" cy="781212"/>
          </a:xfrm>
          <a:custGeom>
            <a:avLst/>
            <a:gdLst/>
            <a:ahLst/>
            <a:cxnLst/>
            <a:rect l="l" t="t" r="r" b="b"/>
            <a:pathLst>
              <a:path w="2296198" h="781212">
                <a:moveTo>
                  <a:pt x="0" y="0"/>
                </a:moveTo>
                <a:lnTo>
                  <a:pt x="2296198" y="0"/>
                </a:lnTo>
                <a:lnTo>
                  <a:pt x="2296198" y="781212"/>
                </a:lnTo>
                <a:lnTo>
                  <a:pt x="0" y="78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67" t="-161388" r="-7068" b="-166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7689" y="606168"/>
            <a:ext cx="14212622" cy="109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KEGIATAN - KEGIATAN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7628" y="2326537"/>
            <a:ext cx="14589953" cy="1011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201E1E"/>
                </a:solidFill>
                <a:latin typeface="Poppins Bold"/>
                <a:ea typeface="Poppins Bold"/>
                <a:cs typeface="Poppins Bold"/>
                <a:sym typeface="Poppins Bold"/>
              </a:rPr>
              <a:t>Dies Natalis</a:t>
            </a:r>
          </a:p>
          <a:p>
            <a:pPr algn="l">
              <a:lnSpc>
                <a:spcPts val="3240"/>
              </a:lnSpc>
            </a:pPr>
            <a:endParaRPr lang="en-US" sz="1800" b="1">
              <a:solidFill>
                <a:srgbClr val="201E1E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56602" y="3771900"/>
            <a:ext cx="6010275" cy="3386207"/>
          </a:xfrm>
          <a:custGeom>
            <a:avLst/>
            <a:gdLst/>
            <a:ahLst/>
            <a:cxnLst/>
            <a:rect l="l" t="t" r="r" b="b"/>
            <a:pathLst>
              <a:path w="6010275" h="3386207">
                <a:moveTo>
                  <a:pt x="0" y="0"/>
                </a:moveTo>
                <a:lnTo>
                  <a:pt x="6010275" y="0"/>
                </a:lnTo>
                <a:lnTo>
                  <a:pt x="6010275" y="3386207"/>
                </a:lnTo>
                <a:lnTo>
                  <a:pt x="0" y="3386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296401" y="1895475"/>
            <a:ext cx="8305799" cy="579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Rapat Koordinasi Dengan SAF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2024-04-04, 09:00 s.d 2024-04-04, 11:00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Ruang Rapat (RS) Lt. 9</a:t>
            </a: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r>
              <a:rPr lang="en-US" sz="1800" b="1">
                <a:solidFill>
                  <a:srgbClr val="201E1E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</a:p>
          <a:p>
            <a:pPr algn="l">
              <a:lnSpc>
                <a:spcPts val="4500"/>
              </a:lnSpc>
            </a:pPr>
            <a:endParaRPr lang="en-US" sz="1800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l">
              <a:lnSpc>
                <a:spcPts val="4500"/>
              </a:lnSpc>
            </a:pPr>
            <a:endParaRPr lang="en-US" sz="1800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l">
              <a:lnSpc>
                <a:spcPts val="4500"/>
              </a:lnSpc>
            </a:pPr>
            <a:endParaRPr lang="en-US" sz="1800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77400" y="3577060"/>
            <a:ext cx="6325100" cy="4378916"/>
          </a:xfrm>
          <a:custGeom>
            <a:avLst/>
            <a:gdLst/>
            <a:ahLst/>
            <a:cxnLst/>
            <a:rect l="l" t="t" r="r" b="b"/>
            <a:pathLst>
              <a:path w="6325100" h="4378916">
                <a:moveTo>
                  <a:pt x="0" y="0"/>
                </a:moveTo>
                <a:lnTo>
                  <a:pt x="6325100" y="0"/>
                </a:lnTo>
                <a:lnTo>
                  <a:pt x="6325100" y="4378916"/>
                </a:lnTo>
                <a:lnTo>
                  <a:pt x="0" y="437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6" name="Freeform 16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" y="9259095"/>
            <a:ext cx="18300700" cy="1034256"/>
            <a:chOff x="0" y="0"/>
            <a:chExt cx="24400933" cy="1379008"/>
          </a:xfrm>
        </p:grpSpPr>
        <p:sp>
          <p:nvSpPr>
            <p:cNvPr id="3" name="Freeform 3"/>
            <p:cNvSpPr/>
            <p:nvPr/>
          </p:nvSpPr>
          <p:spPr>
            <a:xfrm>
              <a:off x="8509" y="8509"/>
              <a:ext cx="24384001" cy="1362075"/>
            </a:xfrm>
            <a:custGeom>
              <a:avLst/>
              <a:gdLst/>
              <a:ahLst/>
              <a:cxnLst/>
              <a:rect l="l" t="t" r="r" b="b"/>
              <a:pathLst>
                <a:path w="24384001" h="1362075">
                  <a:moveTo>
                    <a:pt x="0" y="0"/>
                  </a:moveTo>
                  <a:lnTo>
                    <a:pt x="24384001" y="0"/>
                  </a:lnTo>
                  <a:lnTo>
                    <a:pt x="24384001" y="1362075"/>
                  </a:lnTo>
                  <a:lnTo>
                    <a:pt x="0" y="136207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1018" cy="1379093"/>
            </a:xfrm>
            <a:custGeom>
              <a:avLst/>
              <a:gdLst/>
              <a:ahLst/>
              <a:cxnLst/>
              <a:rect l="l" t="t" r="r" b="b"/>
              <a:pathLst>
                <a:path w="24401018" h="1379093">
                  <a:moveTo>
                    <a:pt x="8509" y="0"/>
                  </a:moveTo>
                  <a:lnTo>
                    <a:pt x="24392510" y="0"/>
                  </a:lnTo>
                  <a:cubicBezTo>
                    <a:pt x="24397208" y="0"/>
                    <a:pt x="24401018" y="3810"/>
                    <a:pt x="24401018" y="8509"/>
                  </a:cubicBezTo>
                  <a:lnTo>
                    <a:pt x="24401018" y="1370584"/>
                  </a:lnTo>
                  <a:cubicBezTo>
                    <a:pt x="24401018" y="1375283"/>
                    <a:pt x="24397208" y="1379093"/>
                    <a:pt x="24392510" y="1379093"/>
                  </a:cubicBezTo>
                  <a:lnTo>
                    <a:pt x="8509" y="1379093"/>
                  </a:lnTo>
                  <a:cubicBezTo>
                    <a:pt x="3810" y="1379093"/>
                    <a:pt x="0" y="1375283"/>
                    <a:pt x="0" y="1370584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0584"/>
                  </a:lnTo>
                  <a:lnTo>
                    <a:pt x="8509" y="1370584"/>
                  </a:lnTo>
                  <a:lnTo>
                    <a:pt x="8509" y="1362075"/>
                  </a:lnTo>
                  <a:lnTo>
                    <a:pt x="24392510" y="1362075"/>
                  </a:lnTo>
                  <a:lnTo>
                    <a:pt x="24392510" y="1370584"/>
                  </a:lnTo>
                  <a:lnTo>
                    <a:pt x="24384000" y="1370584"/>
                  </a:lnTo>
                  <a:lnTo>
                    <a:pt x="24384000" y="8509"/>
                  </a:lnTo>
                  <a:lnTo>
                    <a:pt x="24392510" y="8509"/>
                  </a:lnTo>
                  <a:lnTo>
                    <a:pt x="243925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400933" cy="1388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spc="25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                          Senat Akademik Universitas Indonesia 2024 – 2029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997984" y="9370533"/>
            <a:ext cx="2296198" cy="781212"/>
          </a:xfrm>
          <a:custGeom>
            <a:avLst/>
            <a:gdLst/>
            <a:ahLst/>
            <a:cxnLst/>
            <a:rect l="l" t="t" r="r" b="b"/>
            <a:pathLst>
              <a:path w="2296198" h="781212">
                <a:moveTo>
                  <a:pt x="0" y="0"/>
                </a:moveTo>
                <a:lnTo>
                  <a:pt x="2296198" y="0"/>
                </a:lnTo>
                <a:lnTo>
                  <a:pt x="2296198" y="781212"/>
                </a:lnTo>
                <a:lnTo>
                  <a:pt x="0" y="78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67" t="-161388" r="-7068" b="-166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7689" y="606168"/>
            <a:ext cx="14212622" cy="109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KEGIATAN - KEGIATAN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39400" y="1928900"/>
            <a:ext cx="6858000" cy="317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Undangan Delegasi THE Digital Universitie 		Asia 2024 (untuk Pimpinan SA)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2024-07-01, 18:00 s.d 2024-07-03, 18:00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Westin Resort Nusa Dua, Bali</a:t>
            </a: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10544" y="4305300"/>
            <a:ext cx="6115711" cy="4586783"/>
          </a:xfrm>
          <a:custGeom>
            <a:avLst/>
            <a:gdLst/>
            <a:ahLst/>
            <a:cxnLst/>
            <a:rect l="l" t="t" r="r" b="b"/>
            <a:pathLst>
              <a:path w="6115711" h="4586783">
                <a:moveTo>
                  <a:pt x="0" y="0"/>
                </a:moveTo>
                <a:lnTo>
                  <a:pt x="6115711" y="0"/>
                </a:lnTo>
                <a:lnTo>
                  <a:pt x="6115711" y="4586783"/>
                </a:lnTo>
                <a:lnTo>
                  <a:pt x="0" y="4586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85800" y="1971675"/>
            <a:ext cx="7808154" cy="174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Undangan Kegiatan Raker dan Capacity Building 		DGB (untuk Ketua SAU)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2024-08-05, 00:00 s.d 2024-08-07, 01:00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Grand Mercure Jogyakarta</a:t>
            </a:r>
          </a:p>
        </p:txBody>
      </p:sp>
      <p:sp>
        <p:nvSpPr>
          <p:cNvPr id="11" name="Freeform 11"/>
          <p:cNvSpPr/>
          <p:nvPr/>
        </p:nvSpPr>
        <p:spPr>
          <a:xfrm>
            <a:off x="838200" y="4377325"/>
            <a:ext cx="6934200" cy="3780086"/>
          </a:xfrm>
          <a:custGeom>
            <a:avLst/>
            <a:gdLst/>
            <a:ahLst/>
            <a:cxnLst/>
            <a:rect l="l" t="t" r="r" b="b"/>
            <a:pathLst>
              <a:path w="6934200" h="3780086">
                <a:moveTo>
                  <a:pt x="0" y="0"/>
                </a:moveTo>
                <a:lnTo>
                  <a:pt x="6934200" y="0"/>
                </a:lnTo>
                <a:lnTo>
                  <a:pt x="6934200" y="3780086"/>
                </a:lnTo>
                <a:lnTo>
                  <a:pt x="0" y="3780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6" name="Freeform 16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" y="9259095"/>
            <a:ext cx="18300700" cy="1034256"/>
            <a:chOff x="0" y="0"/>
            <a:chExt cx="24400933" cy="1379008"/>
          </a:xfrm>
        </p:grpSpPr>
        <p:sp>
          <p:nvSpPr>
            <p:cNvPr id="3" name="Freeform 3"/>
            <p:cNvSpPr/>
            <p:nvPr/>
          </p:nvSpPr>
          <p:spPr>
            <a:xfrm>
              <a:off x="8509" y="8509"/>
              <a:ext cx="24384001" cy="1362075"/>
            </a:xfrm>
            <a:custGeom>
              <a:avLst/>
              <a:gdLst/>
              <a:ahLst/>
              <a:cxnLst/>
              <a:rect l="l" t="t" r="r" b="b"/>
              <a:pathLst>
                <a:path w="24384001" h="1362075">
                  <a:moveTo>
                    <a:pt x="0" y="0"/>
                  </a:moveTo>
                  <a:lnTo>
                    <a:pt x="24384001" y="0"/>
                  </a:lnTo>
                  <a:lnTo>
                    <a:pt x="24384001" y="1362075"/>
                  </a:lnTo>
                  <a:lnTo>
                    <a:pt x="0" y="136207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1018" cy="1379093"/>
            </a:xfrm>
            <a:custGeom>
              <a:avLst/>
              <a:gdLst/>
              <a:ahLst/>
              <a:cxnLst/>
              <a:rect l="l" t="t" r="r" b="b"/>
              <a:pathLst>
                <a:path w="24401018" h="1379093">
                  <a:moveTo>
                    <a:pt x="8509" y="0"/>
                  </a:moveTo>
                  <a:lnTo>
                    <a:pt x="24392510" y="0"/>
                  </a:lnTo>
                  <a:cubicBezTo>
                    <a:pt x="24397208" y="0"/>
                    <a:pt x="24401018" y="3810"/>
                    <a:pt x="24401018" y="8509"/>
                  </a:cubicBezTo>
                  <a:lnTo>
                    <a:pt x="24401018" y="1370584"/>
                  </a:lnTo>
                  <a:cubicBezTo>
                    <a:pt x="24401018" y="1375283"/>
                    <a:pt x="24397208" y="1379093"/>
                    <a:pt x="24392510" y="1379093"/>
                  </a:cubicBezTo>
                  <a:lnTo>
                    <a:pt x="8509" y="1379093"/>
                  </a:lnTo>
                  <a:cubicBezTo>
                    <a:pt x="3810" y="1379093"/>
                    <a:pt x="0" y="1375283"/>
                    <a:pt x="0" y="1370584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0584"/>
                  </a:lnTo>
                  <a:lnTo>
                    <a:pt x="8509" y="1370584"/>
                  </a:lnTo>
                  <a:lnTo>
                    <a:pt x="8509" y="1362075"/>
                  </a:lnTo>
                  <a:lnTo>
                    <a:pt x="24392510" y="1362075"/>
                  </a:lnTo>
                  <a:lnTo>
                    <a:pt x="24392510" y="1370584"/>
                  </a:lnTo>
                  <a:lnTo>
                    <a:pt x="24384000" y="1370584"/>
                  </a:lnTo>
                  <a:lnTo>
                    <a:pt x="24384000" y="8509"/>
                  </a:lnTo>
                  <a:lnTo>
                    <a:pt x="24392510" y="8509"/>
                  </a:lnTo>
                  <a:lnTo>
                    <a:pt x="243925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400933" cy="1388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spc="25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                          Senat Akademik Universitas Indonesia 2024 – 2029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997984" y="9370533"/>
            <a:ext cx="2296198" cy="781212"/>
          </a:xfrm>
          <a:custGeom>
            <a:avLst/>
            <a:gdLst/>
            <a:ahLst/>
            <a:cxnLst/>
            <a:rect l="l" t="t" r="r" b="b"/>
            <a:pathLst>
              <a:path w="2296198" h="781212">
                <a:moveTo>
                  <a:pt x="0" y="0"/>
                </a:moveTo>
                <a:lnTo>
                  <a:pt x="2296198" y="0"/>
                </a:lnTo>
                <a:lnTo>
                  <a:pt x="2296198" y="781212"/>
                </a:lnTo>
                <a:lnTo>
                  <a:pt x="0" y="78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67" t="-161388" r="-7068" b="-166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7689" y="606168"/>
            <a:ext cx="14212622" cy="109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KEGIATAN - KEGIATAN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9600" y="2124075"/>
            <a:ext cx="8407747" cy="174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Undangan Menerima Kunjungan Politeknik Negeri Bali 		( untuk Ketua dan Sekretaris Komisi 1,2, dan 3)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2024-07-18, 13:00 s.d 2024-07-18, 15:00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Ruang Rapat RS Lt. 9, Gedung PAU, Kampus UI Depok</a:t>
            </a:r>
          </a:p>
        </p:txBody>
      </p:sp>
      <p:sp>
        <p:nvSpPr>
          <p:cNvPr id="9" name="Freeform 9"/>
          <p:cNvSpPr/>
          <p:nvPr/>
        </p:nvSpPr>
        <p:spPr>
          <a:xfrm>
            <a:off x="1066801" y="4058268"/>
            <a:ext cx="6222176" cy="4666632"/>
          </a:xfrm>
          <a:custGeom>
            <a:avLst/>
            <a:gdLst/>
            <a:ahLst/>
            <a:cxnLst/>
            <a:rect l="l" t="t" r="r" b="b"/>
            <a:pathLst>
              <a:path w="6222176" h="4666632">
                <a:moveTo>
                  <a:pt x="0" y="0"/>
                </a:moveTo>
                <a:lnTo>
                  <a:pt x="6222176" y="0"/>
                </a:lnTo>
                <a:lnTo>
                  <a:pt x="6222176" y="4666632"/>
                </a:lnTo>
                <a:lnTo>
                  <a:pt x="0" y="4666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499253" y="2124075"/>
            <a:ext cx="8407747" cy="174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UI Cup and Ist Jakarta Pickeball 			Championship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2024-07-26, 07:00 s.d 2024-07-28, 19:00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Lapangan Pickeball, Fakultas Psikologi, Kampus UI Depok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887199" y="4058268"/>
            <a:ext cx="3630927" cy="5135455"/>
          </a:xfrm>
          <a:custGeom>
            <a:avLst/>
            <a:gdLst/>
            <a:ahLst/>
            <a:cxnLst/>
            <a:rect l="l" t="t" r="r" b="b"/>
            <a:pathLst>
              <a:path w="3630927" h="5135455">
                <a:moveTo>
                  <a:pt x="0" y="0"/>
                </a:moveTo>
                <a:lnTo>
                  <a:pt x="3630927" y="0"/>
                </a:lnTo>
                <a:lnTo>
                  <a:pt x="3630927" y="5135455"/>
                </a:lnTo>
                <a:lnTo>
                  <a:pt x="0" y="5135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6" name="Freeform 16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" y="9259095"/>
            <a:ext cx="18300700" cy="1034256"/>
            <a:chOff x="0" y="0"/>
            <a:chExt cx="24400933" cy="1379008"/>
          </a:xfrm>
        </p:grpSpPr>
        <p:sp>
          <p:nvSpPr>
            <p:cNvPr id="3" name="Freeform 3"/>
            <p:cNvSpPr/>
            <p:nvPr/>
          </p:nvSpPr>
          <p:spPr>
            <a:xfrm>
              <a:off x="8509" y="8509"/>
              <a:ext cx="24384001" cy="1362075"/>
            </a:xfrm>
            <a:custGeom>
              <a:avLst/>
              <a:gdLst/>
              <a:ahLst/>
              <a:cxnLst/>
              <a:rect l="l" t="t" r="r" b="b"/>
              <a:pathLst>
                <a:path w="24384001" h="1362075">
                  <a:moveTo>
                    <a:pt x="0" y="0"/>
                  </a:moveTo>
                  <a:lnTo>
                    <a:pt x="24384001" y="0"/>
                  </a:lnTo>
                  <a:lnTo>
                    <a:pt x="24384001" y="1362075"/>
                  </a:lnTo>
                  <a:lnTo>
                    <a:pt x="0" y="136207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1018" cy="1379093"/>
            </a:xfrm>
            <a:custGeom>
              <a:avLst/>
              <a:gdLst/>
              <a:ahLst/>
              <a:cxnLst/>
              <a:rect l="l" t="t" r="r" b="b"/>
              <a:pathLst>
                <a:path w="24401018" h="1379093">
                  <a:moveTo>
                    <a:pt x="8509" y="0"/>
                  </a:moveTo>
                  <a:lnTo>
                    <a:pt x="24392510" y="0"/>
                  </a:lnTo>
                  <a:cubicBezTo>
                    <a:pt x="24397208" y="0"/>
                    <a:pt x="24401018" y="3810"/>
                    <a:pt x="24401018" y="8509"/>
                  </a:cubicBezTo>
                  <a:lnTo>
                    <a:pt x="24401018" y="1370584"/>
                  </a:lnTo>
                  <a:cubicBezTo>
                    <a:pt x="24401018" y="1375283"/>
                    <a:pt x="24397208" y="1379093"/>
                    <a:pt x="24392510" y="1379093"/>
                  </a:cubicBezTo>
                  <a:lnTo>
                    <a:pt x="8509" y="1379093"/>
                  </a:lnTo>
                  <a:cubicBezTo>
                    <a:pt x="3810" y="1379093"/>
                    <a:pt x="0" y="1375283"/>
                    <a:pt x="0" y="1370584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0584"/>
                  </a:lnTo>
                  <a:lnTo>
                    <a:pt x="8509" y="1370584"/>
                  </a:lnTo>
                  <a:lnTo>
                    <a:pt x="8509" y="1362075"/>
                  </a:lnTo>
                  <a:lnTo>
                    <a:pt x="24392510" y="1362075"/>
                  </a:lnTo>
                  <a:lnTo>
                    <a:pt x="24392510" y="1370584"/>
                  </a:lnTo>
                  <a:lnTo>
                    <a:pt x="24384000" y="1370584"/>
                  </a:lnTo>
                  <a:lnTo>
                    <a:pt x="24384000" y="8509"/>
                  </a:lnTo>
                  <a:lnTo>
                    <a:pt x="24392510" y="8509"/>
                  </a:lnTo>
                  <a:lnTo>
                    <a:pt x="243925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400933" cy="1388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spc="25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                          Senat Akademik Universitas Indonesia 2024 – 2029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997984" y="9370533"/>
            <a:ext cx="2296198" cy="781212"/>
          </a:xfrm>
          <a:custGeom>
            <a:avLst/>
            <a:gdLst/>
            <a:ahLst/>
            <a:cxnLst/>
            <a:rect l="l" t="t" r="r" b="b"/>
            <a:pathLst>
              <a:path w="2296198" h="781212">
                <a:moveTo>
                  <a:pt x="0" y="0"/>
                </a:moveTo>
                <a:lnTo>
                  <a:pt x="2296198" y="0"/>
                </a:lnTo>
                <a:lnTo>
                  <a:pt x="2296198" y="781212"/>
                </a:lnTo>
                <a:lnTo>
                  <a:pt x="0" y="78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67" t="-161388" r="-7068" b="-166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7689" y="606168"/>
            <a:ext cx="14212622" cy="109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KEGIATAN LAINNYA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3400" y="1928123"/>
            <a:ext cx="8001000" cy="630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Undangan Focus Group Discussion (FGD) 			Diseminasi Produk Penelitian  (Prof. DR. Dr. Budi 		Wiweko, SpOG(K), MPH, Int. Aff. RANZCOG )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2024-07-05, 09:00 s.d 2024-07-05, 15:00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Ruang Yudhistira lantai 2, Hotel Santika Depok, 			DMall-Depok</a:t>
            </a: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0"/>
              </a:lnSpc>
            </a:pPr>
            <a:r>
              <a:rPr lang="en-US" sz="2499" b="1">
                <a:solidFill>
                  <a:srgbClr val="201E1E"/>
                </a:solidFill>
                <a:latin typeface="Mont Bold"/>
                <a:ea typeface="Mont Bold"/>
                <a:cs typeface="Mont Bold"/>
                <a:sym typeface="Mont Bold"/>
              </a:rPr>
              <a:t> </a:t>
            </a:r>
          </a:p>
          <a:p>
            <a:pPr algn="l">
              <a:lnSpc>
                <a:spcPts val="4500"/>
              </a:lnSpc>
            </a:pPr>
            <a:endParaRPr lang="en-US" sz="2499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l">
              <a:lnSpc>
                <a:spcPts val="4500"/>
              </a:lnSpc>
            </a:pPr>
            <a:endParaRPr lang="en-US" sz="2499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  <a:p>
            <a:pPr algn="l">
              <a:lnSpc>
                <a:spcPts val="4500"/>
              </a:lnSpc>
            </a:pPr>
            <a:endParaRPr lang="en-US" sz="2499" b="1">
              <a:solidFill>
                <a:srgbClr val="201E1E"/>
              </a:solidFill>
              <a:latin typeface="Mont Bold"/>
              <a:ea typeface="Mont Bold"/>
              <a:cs typeface="Mont Bold"/>
              <a:sym typeface="Mon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89284" y="6505029"/>
            <a:ext cx="7848599" cy="510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Undangan Rapat Koordinasi 4 (empat) Organ UI 		(surat ditujukan untuk Ketua dan Sekretaris SA, 		Ketua dan Sekretaris Komisi SA)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2024-06-04, 09:00 s.d 2024-06-04, 11:00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Ruang rapat SA Lt. 8, Gedung PAU, Kampus UI Depok</a:t>
            </a:r>
          </a:p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201E1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201E1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201E1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7358" y="4586766"/>
            <a:ext cx="8798754" cy="393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Undangan Peresmian Gedung InterDisciplinary 			Engineering (IDE) FTUI  (untuk Ketua dan Sekretaris SA)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2024-06-24, 09:00 s.d 2024-06-24, 12:00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Gedung InterDisciplanary Engineering (IDE), FTUI</a:t>
            </a: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201E1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201E1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00"/>
              </a:lnSpc>
            </a:pPr>
            <a:endParaRPr lang="en-US" sz="1800">
              <a:solidFill>
                <a:srgbClr val="201E1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512795" y="1815769"/>
            <a:ext cx="3757382" cy="2108531"/>
          </a:xfrm>
          <a:custGeom>
            <a:avLst/>
            <a:gdLst/>
            <a:ahLst/>
            <a:cxnLst/>
            <a:rect l="l" t="t" r="r" b="b"/>
            <a:pathLst>
              <a:path w="3757382" h="2108531">
                <a:moveTo>
                  <a:pt x="0" y="0"/>
                </a:moveTo>
                <a:lnTo>
                  <a:pt x="3757382" y="0"/>
                </a:lnTo>
                <a:lnTo>
                  <a:pt x="3757382" y="2108531"/>
                </a:lnTo>
                <a:lnTo>
                  <a:pt x="0" y="2108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" r="-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639800" y="1801806"/>
            <a:ext cx="3192231" cy="2122494"/>
          </a:xfrm>
          <a:custGeom>
            <a:avLst/>
            <a:gdLst/>
            <a:ahLst/>
            <a:cxnLst/>
            <a:rect l="l" t="t" r="r" b="b"/>
            <a:pathLst>
              <a:path w="3192231" h="2122494">
                <a:moveTo>
                  <a:pt x="0" y="0"/>
                </a:moveTo>
                <a:lnTo>
                  <a:pt x="3192231" y="0"/>
                </a:lnTo>
                <a:lnTo>
                  <a:pt x="3192231" y="2122494"/>
                </a:lnTo>
                <a:lnTo>
                  <a:pt x="0" y="2122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" r="-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484720" y="4231635"/>
            <a:ext cx="3757383" cy="2108532"/>
          </a:xfrm>
          <a:custGeom>
            <a:avLst/>
            <a:gdLst/>
            <a:ahLst/>
            <a:cxnLst/>
            <a:rect l="l" t="t" r="r" b="b"/>
            <a:pathLst>
              <a:path w="3757383" h="2108532">
                <a:moveTo>
                  <a:pt x="0" y="0"/>
                </a:moveTo>
                <a:lnTo>
                  <a:pt x="3757383" y="0"/>
                </a:lnTo>
                <a:lnTo>
                  <a:pt x="3757383" y="2108532"/>
                </a:lnTo>
                <a:lnTo>
                  <a:pt x="0" y="21085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" r="-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639800" y="4175116"/>
            <a:ext cx="3192231" cy="2122494"/>
          </a:xfrm>
          <a:custGeom>
            <a:avLst/>
            <a:gdLst/>
            <a:ahLst/>
            <a:cxnLst/>
            <a:rect l="l" t="t" r="r" b="b"/>
            <a:pathLst>
              <a:path w="3192231" h="2122494">
                <a:moveTo>
                  <a:pt x="0" y="0"/>
                </a:moveTo>
                <a:lnTo>
                  <a:pt x="3192231" y="0"/>
                </a:lnTo>
                <a:lnTo>
                  <a:pt x="3192231" y="2122494"/>
                </a:lnTo>
                <a:lnTo>
                  <a:pt x="0" y="21224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466623" y="6614253"/>
            <a:ext cx="3775480" cy="2510292"/>
          </a:xfrm>
          <a:custGeom>
            <a:avLst/>
            <a:gdLst/>
            <a:ahLst/>
            <a:cxnLst/>
            <a:rect l="l" t="t" r="r" b="b"/>
            <a:pathLst>
              <a:path w="3775480" h="2510292">
                <a:moveTo>
                  <a:pt x="0" y="0"/>
                </a:moveTo>
                <a:lnTo>
                  <a:pt x="3775480" y="0"/>
                </a:lnTo>
                <a:lnTo>
                  <a:pt x="3775480" y="2510292"/>
                </a:lnTo>
                <a:lnTo>
                  <a:pt x="0" y="2510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2" b="-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639800" y="6630859"/>
            <a:ext cx="3397126" cy="1911449"/>
          </a:xfrm>
          <a:custGeom>
            <a:avLst/>
            <a:gdLst/>
            <a:ahLst/>
            <a:cxnLst/>
            <a:rect l="l" t="t" r="r" b="b"/>
            <a:pathLst>
              <a:path w="3397126" h="1911449">
                <a:moveTo>
                  <a:pt x="0" y="0"/>
                </a:moveTo>
                <a:lnTo>
                  <a:pt x="3397126" y="0"/>
                </a:lnTo>
                <a:lnTo>
                  <a:pt x="3397126" y="1911449"/>
                </a:lnTo>
                <a:lnTo>
                  <a:pt x="0" y="19114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" b="-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21" name="Freeform 21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50" y="9259095"/>
            <a:ext cx="18300700" cy="1034256"/>
            <a:chOff x="0" y="0"/>
            <a:chExt cx="24400933" cy="1379008"/>
          </a:xfrm>
        </p:grpSpPr>
        <p:sp>
          <p:nvSpPr>
            <p:cNvPr id="3" name="Freeform 3"/>
            <p:cNvSpPr/>
            <p:nvPr/>
          </p:nvSpPr>
          <p:spPr>
            <a:xfrm>
              <a:off x="8509" y="8509"/>
              <a:ext cx="24384001" cy="1362075"/>
            </a:xfrm>
            <a:custGeom>
              <a:avLst/>
              <a:gdLst/>
              <a:ahLst/>
              <a:cxnLst/>
              <a:rect l="l" t="t" r="r" b="b"/>
              <a:pathLst>
                <a:path w="24384001" h="1362075">
                  <a:moveTo>
                    <a:pt x="0" y="0"/>
                  </a:moveTo>
                  <a:lnTo>
                    <a:pt x="24384001" y="0"/>
                  </a:lnTo>
                  <a:lnTo>
                    <a:pt x="24384001" y="1362075"/>
                  </a:lnTo>
                  <a:lnTo>
                    <a:pt x="0" y="1362075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1018" cy="1379093"/>
            </a:xfrm>
            <a:custGeom>
              <a:avLst/>
              <a:gdLst/>
              <a:ahLst/>
              <a:cxnLst/>
              <a:rect l="l" t="t" r="r" b="b"/>
              <a:pathLst>
                <a:path w="24401018" h="1379093">
                  <a:moveTo>
                    <a:pt x="8509" y="0"/>
                  </a:moveTo>
                  <a:lnTo>
                    <a:pt x="24392510" y="0"/>
                  </a:lnTo>
                  <a:cubicBezTo>
                    <a:pt x="24397208" y="0"/>
                    <a:pt x="24401018" y="3810"/>
                    <a:pt x="24401018" y="8509"/>
                  </a:cubicBezTo>
                  <a:lnTo>
                    <a:pt x="24401018" y="1370584"/>
                  </a:lnTo>
                  <a:cubicBezTo>
                    <a:pt x="24401018" y="1375283"/>
                    <a:pt x="24397208" y="1379093"/>
                    <a:pt x="24392510" y="1379093"/>
                  </a:cubicBezTo>
                  <a:lnTo>
                    <a:pt x="8509" y="1379093"/>
                  </a:lnTo>
                  <a:cubicBezTo>
                    <a:pt x="3810" y="1379093"/>
                    <a:pt x="0" y="1375283"/>
                    <a:pt x="0" y="1370584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0584"/>
                  </a:lnTo>
                  <a:lnTo>
                    <a:pt x="8509" y="1370584"/>
                  </a:lnTo>
                  <a:lnTo>
                    <a:pt x="8509" y="1362075"/>
                  </a:lnTo>
                  <a:lnTo>
                    <a:pt x="24392510" y="1362075"/>
                  </a:lnTo>
                  <a:lnTo>
                    <a:pt x="24392510" y="1370584"/>
                  </a:lnTo>
                  <a:lnTo>
                    <a:pt x="24384000" y="1370584"/>
                  </a:lnTo>
                  <a:lnTo>
                    <a:pt x="24384000" y="8509"/>
                  </a:lnTo>
                  <a:lnTo>
                    <a:pt x="24392510" y="8509"/>
                  </a:lnTo>
                  <a:lnTo>
                    <a:pt x="243925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400933" cy="1388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spc="25">
                  <a:solidFill>
                    <a:srgbClr val="00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                           Senat Akademik Universitas Indonesia 2024 – 2029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997984" y="9370533"/>
            <a:ext cx="2296198" cy="781212"/>
          </a:xfrm>
          <a:custGeom>
            <a:avLst/>
            <a:gdLst/>
            <a:ahLst/>
            <a:cxnLst/>
            <a:rect l="l" t="t" r="r" b="b"/>
            <a:pathLst>
              <a:path w="2296198" h="781212">
                <a:moveTo>
                  <a:pt x="0" y="0"/>
                </a:moveTo>
                <a:lnTo>
                  <a:pt x="2296198" y="0"/>
                </a:lnTo>
                <a:lnTo>
                  <a:pt x="2296198" y="781212"/>
                </a:lnTo>
                <a:lnTo>
                  <a:pt x="0" y="781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67" t="-161388" r="-7068" b="-166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37689" y="606168"/>
            <a:ext cx="14212622" cy="1095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KEGIATAN LAINNYA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2000" y="2200275"/>
            <a:ext cx="7467599" cy="133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Wisuda Mahasiswa UI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2024-08-24, 08:00 s.d 2024-08-25, 15:00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Balairung UI, Kampus UI Depok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1947" y="3643708"/>
            <a:ext cx="8001000" cy="174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201E1E"/>
                </a:solidFill>
                <a:latin typeface="Poppins"/>
                <a:ea typeface="Poppins"/>
                <a:cs typeface="Poppins"/>
                <a:sym typeface="Poppins"/>
              </a:rPr>
              <a:t>Nama Acara	: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Permohonan sebegai Panelis dalam Presentasi 13 		(tiga belas) Bakal  Calon Rektor UI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Tanggal 	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2024-09-04, 08:00 s.d 2024-09-04, 13:00</a:t>
            </a:r>
          </a:p>
          <a:p>
            <a:pPr algn="l">
              <a:lnSpc>
                <a:spcPts val="3240"/>
              </a:lnSpc>
            </a:pP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Lokasi </a:t>
            </a:r>
            <a:r>
              <a:rPr lang="en-US" sz="1800" b="1">
                <a:solidFill>
                  <a:srgbClr val="1E293B"/>
                </a:solidFill>
                <a:latin typeface="Poppins Bold"/>
                <a:ea typeface="Poppins Bold"/>
                <a:cs typeface="Poppins Bold"/>
                <a:sym typeface="Poppins Bold"/>
              </a:rPr>
              <a:t>	</a:t>
            </a:r>
            <a:r>
              <a:rPr lang="en-US" sz="180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Ruang Rapat A Lt. 2, Gedung PAU, Kampus UI Depok</a:t>
            </a:r>
          </a:p>
        </p:txBody>
      </p:sp>
      <p:sp>
        <p:nvSpPr>
          <p:cNvPr id="10" name="Freeform 10"/>
          <p:cNvSpPr/>
          <p:nvPr/>
        </p:nvSpPr>
        <p:spPr>
          <a:xfrm>
            <a:off x="741947" y="6060071"/>
            <a:ext cx="3534982" cy="2350387"/>
          </a:xfrm>
          <a:custGeom>
            <a:avLst/>
            <a:gdLst/>
            <a:ahLst/>
            <a:cxnLst/>
            <a:rect l="l" t="t" r="r" b="b"/>
            <a:pathLst>
              <a:path w="3534982" h="2350387">
                <a:moveTo>
                  <a:pt x="0" y="0"/>
                </a:moveTo>
                <a:lnTo>
                  <a:pt x="3534982" y="0"/>
                </a:lnTo>
                <a:lnTo>
                  <a:pt x="3534982" y="2350387"/>
                </a:lnTo>
                <a:lnTo>
                  <a:pt x="0" y="2350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" b="-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742447" y="6005559"/>
            <a:ext cx="3698953" cy="2459410"/>
          </a:xfrm>
          <a:custGeom>
            <a:avLst/>
            <a:gdLst/>
            <a:ahLst/>
            <a:cxnLst/>
            <a:rect l="l" t="t" r="r" b="b"/>
            <a:pathLst>
              <a:path w="3698953" h="2459410">
                <a:moveTo>
                  <a:pt x="0" y="0"/>
                </a:moveTo>
                <a:lnTo>
                  <a:pt x="3698953" y="0"/>
                </a:lnTo>
                <a:lnTo>
                  <a:pt x="3698953" y="2459410"/>
                </a:lnTo>
                <a:lnTo>
                  <a:pt x="0" y="2459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r="-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934992" y="5997001"/>
            <a:ext cx="3711824" cy="2467968"/>
          </a:xfrm>
          <a:custGeom>
            <a:avLst/>
            <a:gdLst/>
            <a:ahLst/>
            <a:cxnLst/>
            <a:rect l="l" t="t" r="r" b="b"/>
            <a:pathLst>
              <a:path w="3711824" h="2467968">
                <a:moveTo>
                  <a:pt x="0" y="0"/>
                </a:moveTo>
                <a:lnTo>
                  <a:pt x="3711824" y="0"/>
                </a:lnTo>
                <a:lnTo>
                  <a:pt x="3711824" y="2467968"/>
                </a:lnTo>
                <a:lnTo>
                  <a:pt x="0" y="2467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" b="-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934992" y="3056015"/>
            <a:ext cx="3711824" cy="2467968"/>
          </a:xfrm>
          <a:custGeom>
            <a:avLst/>
            <a:gdLst/>
            <a:ahLst/>
            <a:cxnLst/>
            <a:rect l="l" t="t" r="r" b="b"/>
            <a:pathLst>
              <a:path w="3711824" h="2467968">
                <a:moveTo>
                  <a:pt x="0" y="0"/>
                </a:moveTo>
                <a:lnTo>
                  <a:pt x="3711824" y="0"/>
                </a:lnTo>
                <a:lnTo>
                  <a:pt x="3711824" y="2467968"/>
                </a:lnTo>
                <a:lnTo>
                  <a:pt x="0" y="2467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" b="-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026189" y="3056015"/>
            <a:ext cx="3711824" cy="2467968"/>
          </a:xfrm>
          <a:custGeom>
            <a:avLst/>
            <a:gdLst/>
            <a:ahLst/>
            <a:cxnLst/>
            <a:rect l="l" t="t" r="r" b="b"/>
            <a:pathLst>
              <a:path w="3711824" h="2467968">
                <a:moveTo>
                  <a:pt x="0" y="0"/>
                </a:moveTo>
                <a:lnTo>
                  <a:pt x="3711824" y="0"/>
                </a:lnTo>
                <a:lnTo>
                  <a:pt x="3711824" y="2467968"/>
                </a:lnTo>
                <a:lnTo>
                  <a:pt x="0" y="24679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" b="-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026189" y="5880324"/>
            <a:ext cx="3848100" cy="2558577"/>
          </a:xfrm>
          <a:custGeom>
            <a:avLst/>
            <a:gdLst/>
            <a:ahLst/>
            <a:cxnLst/>
            <a:rect l="l" t="t" r="r" b="b"/>
            <a:pathLst>
              <a:path w="3848100" h="2558577">
                <a:moveTo>
                  <a:pt x="0" y="0"/>
                </a:moveTo>
                <a:lnTo>
                  <a:pt x="3848100" y="0"/>
                </a:lnTo>
                <a:lnTo>
                  <a:pt x="3848100" y="2558577"/>
                </a:lnTo>
                <a:lnTo>
                  <a:pt x="0" y="25585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6" r="-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20" name="Freeform 20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66116" y="2956126"/>
            <a:ext cx="4617089" cy="3796949"/>
          </a:xfrm>
          <a:custGeom>
            <a:avLst/>
            <a:gdLst/>
            <a:ahLst/>
            <a:cxnLst/>
            <a:rect l="l" t="t" r="r" b="b"/>
            <a:pathLst>
              <a:path w="4617089" h="3796949">
                <a:moveTo>
                  <a:pt x="0" y="0"/>
                </a:moveTo>
                <a:lnTo>
                  <a:pt x="4617089" y="0"/>
                </a:lnTo>
                <a:lnTo>
                  <a:pt x="4617089" y="3796949"/>
                </a:lnTo>
                <a:lnTo>
                  <a:pt x="0" y="37969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5260" y="365154"/>
            <a:ext cx="9597481" cy="68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Pansus di UI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A81B89-7AFB-A1B5-0592-20DB25416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0" y="2907023"/>
            <a:ext cx="8886274" cy="44533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C3B1E0-991F-C839-BF10-A12C040F54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916812"/>
            <a:ext cx="7772400" cy="4453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3708F5-F824-7929-FA90-7E1AD9E10C00}"/>
              </a:ext>
            </a:extLst>
          </p:cNvPr>
          <p:cNvSpPr txBox="1"/>
          <p:nvPr/>
        </p:nvSpPr>
        <p:spPr>
          <a:xfrm>
            <a:off x="7154734" y="1806427"/>
            <a:ext cx="2190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noProof="1"/>
              <a:t>13  Pansus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5260" y="365154"/>
            <a:ext cx="9597481" cy="68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Pansus di UI</a:t>
            </a:r>
          </a:p>
        </p:txBody>
      </p:sp>
      <p:sp>
        <p:nvSpPr>
          <p:cNvPr id="11" name="Freeform 11"/>
          <p:cNvSpPr/>
          <p:nvPr/>
        </p:nvSpPr>
        <p:spPr>
          <a:xfrm>
            <a:off x="397463" y="2439239"/>
            <a:ext cx="8282771" cy="6612652"/>
          </a:xfrm>
          <a:custGeom>
            <a:avLst/>
            <a:gdLst/>
            <a:ahLst/>
            <a:cxnLst/>
            <a:rect l="l" t="t" r="r" b="b"/>
            <a:pathLst>
              <a:path w="8282771" h="6612652">
                <a:moveTo>
                  <a:pt x="0" y="0"/>
                </a:moveTo>
                <a:lnTo>
                  <a:pt x="8282770" y="0"/>
                </a:lnTo>
                <a:lnTo>
                  <a:pt x="8282770" y="6612652"/>
                </a:lnTo>
                <a:lnTo>
                  <a:pt x="0" y="66126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88969" y="4207157"/>
            <a:ext cx="8058079" cy="4844735"/>
          </a:xfrm>
          <a:custGeom>
            <a:avLst/>
            <a:gdLst/>
            <a:ahLst/>
            <a:cxnLst/>
            <a:rect l="l" t="t" r="r" b="b"/>
            <a:pathLst>
              <a:path w="8058079" h="4844735">
                <a:moveTo>
                  <a:pt x="0" y="0"/>
                </a:moveTo>
                <a:lnTo>
                  <a:pt x="8058079" y="0"/>
                </a:lnTo>
                <a:lnTo>
                  <a:pt x="8058079" y="4844734"/>
                </a:lnTo>
                <a:lnTo>
                  <a:pt x="0" y="4844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888969" y="2053867"/>
            <a:ext cx="8058079" cy="1860190"/>
          </a:xfrm>
          <a:custGeom>
            <a:avLst/>
            <a:gdLst/>
            <a:ahLst/>
            <a:cxnLst/>
            <a:rect l="l" t="t" r="r" b="b"/>
            <a:pathLst>
              <a:path w="8058079" h="1860190">
                <a:moveTo>
                  <a:pt x="0" y="0"/>
                </a:moveTo>
                <a:lnTo>
                  <a:pt x="8058079" y="0"/>
                </a:lnTo>
                <a:lnTo>
                  <a:pt x="8058079" y="1860189"/>
                </a:lnTo>
                <a:lnTo>
                  <a:pt x="0" y="1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5260" y="365154"/>
            <a:ext cx="9597481" cy="68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Pansus Pemilihan Anggota MWA</a:t>
            </a:r>
          </a:p>
        </p:txBody>
      </p:sp>
      <p:sp>
        <p:nvSpPr>
          <p:cNvPr id="11" name="Freeform 11"/>
          <p:cNvSpPr/>
          <p:nvPr/>
        </p:nvSpPr>
        <p:spPr>
          <a:xfrm>
            <a:off x="3951138" y="1177703"/>
            <a:ext cx="7516721" cy="1702044"/>
          </a:xfrm>
          <a:custGeom>
            <a:avLst/>
            <a:gdLst/>
            <a:ahLst/>
            <a:cxnLst/>
            <a:rect l="l" t="t" r="r" b="b"/>
            <a:pathLst>
              <a:path w="7516721" h="1702044">
                <a:moveTo>
                  <a:pt x="0" y="0"/>
                </a:moveTo>
                <a:lnTo>
                  <a:pt x="7516721" y="0"/>
                </a:lnTo>
                <a:lnTo>
                  <a:pt x="7516721" y="1702043"/>
                </a:lnTo>
                <a:lnTo>
                  <a:pt x="0" y="17020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951138" y="2932679"/>
            <a:ext cx="4536068" cy="3374615"/>
          </a:xfrm>
          <a:custGeom>
            <a:avLst/>
            <a:gdLst/>
            <a:ahLst/>
            <a:cxnLst/>
            <a:rect l="l" t="t" r="r" b="b"/>
            <a:pathLst>
              <a:path w="4536068" h="3374615">
                <a:moveTo>
                  <a:pt x="0" y="0"/>
                </a:moveTo>
                <a:lnTo>
                  <a:pt x="4536067" y="0"/>
                </a:lnTo>
                <a:lnTo>
                  <a:pt x="4536067" y="3374614"/>
                </a:lnTo>
                <a:lnTo>
                  <a:pt x="0" y="33746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51138" y="6556923"/>
            <a:ext cx="4536068" cy="2394167"/>
          </a:xfrm>
          <a:custGeom>
            <a:avLst/>
            <a:gdLst/>
            <a:ahLst/>
            <a:cxnLst/>
            <a:rect l="l" t="t" r="r" b="b"/>
            <a:pathLst>
              <a:path w="4536068" h="2394167">
                <a:moveTo>
                  <a:pt x="0" y="0"/>
                </a:moveTo>
                <a:lnTo>
                  <a:pt x="4536067" y="0"/>
                </a:lnTo>
                <a:lnTo>
                  <a:pt x="4536067" y="2394168"/>
                </a:lnTo>
                <a:lnTo>
                  <a:pt x="0" y="23941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001676" y="1181645"/>
            <a:ext cx="5492526" cy="4337974"/>
          </a:xfrm>
          <a:custGeom>
            <a:avLst/>
            <a:gdLst/>
            <a:ahLst/>
            <a:cxnLst/>
            <a:rect l="l" t="t" r="r" b="b"/>
            <a:pathLst>
              <a:path w="5492526" h="4337974">
                <a:moveTo>
                  <a:pt x="0" y="0"/>
                </a:moveTo>
                <a:lnTo>
                  <a:pt x="5492527" y="0"/>
                </a:lnTo>
                <a:lnTo>
                  <a:pt x="5492527" y="4337974"/>
                </a:lnTo>
                <a:lnTo>
                  <a:pt x="0" y="433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001676" y="5652358"/>
            <a:ext cx="5640320" cy="2137628"/>
          </a:xfrm>
          <a:custGeom>
            <a:avLst/>
            <a:gdLst/>
            <a:ahLst/>
            <a:cxnLst/>
            <a:rect l="l" t="t" r="r" b="b"/>
            <a:pathLst>
              <a:path w="5640320" h="2137628">
                <a:moveTo>
                  <a:pt x="0" y="0"/>
                </a:moveTo>
                <a:lnTo>
                  <a:pt x="5640320" y="0"/>
                </a:lnTo>
                <a:lnTo>
                  <a:pt x="5640320" y="2137628"/>
                </a:lnTo>
                <a:lnTo>
                  <a:pt x="0" y="21376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967803" y="7823015"/>
            <a:ext cx="6213189" cy="1435285"/>
          </a:xfrm>
          <a:custGeom>
            <a:avLst/>
            <a:gdLst/>
            <a:ahLst/>
            <a:cxnLst/>
            <a:rect l="l" t="t" r="r" b="b"/>
            <a:pathLst>
              <a:path w="6213189" h="1435285">
                <a:moveTo>
                  <a:pt x="0" y="0"/>
                </a:moveTo>
                <a:lnTo>
                  <a:pt x="6213189" y="0"/>
                </a:lnTo>
                <a:lnTo>
                  <a:pt x="6213189" y="1435285"/>
                </a:lnTo>
                <a:lnTo>
                  <a:pt x="0" y="14352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5260" y="365154"/>
            <a:ext cx="9597481" cy="68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Panja di SA UI</a:t>
            </a:r>
          </a:p>
        </p:txBody>
      </p:sp>
      <p:sp>
        <p:nvSpPr>
          <p:cNvPr id="11" name="Freeform 11"/>
          <p:cNvSpPr/>
          <p:nvPr/>
        </p:nvSpPr>
        <p:spPr>
          <a:xfrm>
            <a:off x="6735385" y="2199634"/>
            <a:ext cx="9449475" cy="1362348"/>
          </a:xfrm>
          <a:custGeom>
            <a:avLst/>
            <a:gdLst/>
            <a:ahLst/>
            <a:cxnLst/>
            <a:rect l="l" t="t" r="r" b="b"/>
            <a:pathLst>
              <a:path w="9449475" h="1362348">
                <a:moveTo>
                  <a:pt x="0" y="0"/>
                </a:moveTo>
                <a:lnTo>
                  <a:pt x="9449475" y="0"/>
                </a:lnTo>
                <a:lnTo>
                  <a:pt x="9449475" y="1362348"/>
                </a:lnTo>
                <a:lnTo>
                  <a:pt x="0" y="13623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181945" y="3810510"/>
            <a:ext cx="8157222" cy="5168250"/>
          </a:xfrm>
          <a:custGeom>
            <a:avLst/>
            <a:gdLst/>
            <a:ahLst/>
            <a:cxnLst/>
            <a:rect l="l" t="t" r="r" b="b"/>
            <a:pathLst>
              <a:path w="8157222" h="5168250">
                <a:moveTo>
                  <a:pt x="0" y="0"/>
                </a:moveTo>
                <a:lnTo>
                  <a:pt x="8157222" y="0"/>
                </a:lnTo>
                <a:lnTo>
                  <a:pt x="8157222" y="5168250"/>
                </a:lnTo>
                <a:lnTo>
                  <a:pt x="0" y="51682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286760" y="1921066"/>
            <a:ext cx="2818657" cy="1908999"/>
          </a:xfrm>
          <a:custGeom>
            <a:avLst/>
            <a:gdLst/>
            <a:ahLst/>
            <a:cxnLst/>
            <a:rect l="l" t="t" r="r" b="b"/>
            <a:pathLst>
              <a:path w="2818657" h="1908999">
                <a:moveTo>
                  <a:pt x="0" y="0"/>
                </a:moveTo>
                <a:lnTo>
                  <a:pt x="2818658" y="0"/>
                </a:lnTo>
                <a:lnTo>
                  <a:pt x="2818658" y="1908999"/>
                </a:lnTo>
                <a:lnTo>
                  <a:pt x="0" y="19089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286760" y="4038766"/>
            <a:ext cx="3735408" cy="1873450"/>
          </a:xfrm>
          <a:custGeom>
            <a:avLst/>
            <a:gdLst/>
            <a:ahLst/>
            <a:cxnLst/>
            <a:rect l="l" t="t" r="r" b="b"/>
            <a:pathLst>
              <a:path w="3735408" h="1873450">
                <a:moveTo>
                  <a:pt x="0" y="0"/>
                </a:moveTo>
                <a:lnTo>
                  <a:pt x="3735408" y="0"/>
                </a:lnTo>
                <a:lnTo>
                  <a:pt x="3735408" y="1873451"/>
                </a:lnTo>
                <a:lnTo>
                  <a:pt x="0" y="18734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948833" y="6120918"/>
            <a:ext cx="6313170" cy="2993960"/>
          </a:xfrm>
          <a:custGeom>
            <a:avLst/>
            <a:gdLst/>
            <a:ahLst/>
            <a:cxnLst/>
            <a:rect l="l" t="t" r="r" b="b"/>
            <a:pathLst>
              <a:path w="6313170" h="2993960">
                <a:moveTo>
                  <a:pt x="0" y="0"/>
                </a:moveTo>
                <a:lnTo>
                  <a:pt x="6313170" y="0"/>
                </a:lnTo>
                <a:lnTo>
                  <a:pt x="6313170" y="2993959"/>
                </a:lnTo>
                <a:lnTo>
                  <a:pt x="0" y="29939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96542" y="2535798"/>
            <a:ext cx="7992427" cy="5964348"/>
          </a:xfrm>
          <a:custGeom>
            <a:avLst/>
            <a:gdLst/>
            <a:ahLst/>
            <a:cxnLst/>
            <a:rect l="l" t="t" r="r" b="b"/>
            <a:pathLst>
              <a:path w="7992427" h="5964348">
                <a:moveTo>
                  <a:pt x="0" y="0"/>
                </a:moveTo>
                <a:lnTo>
                  <a:pt x="7992427" y="0"/>
                </a:lnTo>
                <a:lnTo>
                  <a:pt x="7992427" y="5964348"/>
                </a:lnTo>
                <a:lnTo>
                  <a:pt x="0" y="59643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906440" y="4443606"/>
            <a:ext cx="11381560" cy="2148731"/>
          </a:xfrm>
          <a:custGeom>
            <a:avLst/>
            <a:gdLst/>
            <a:ahLst/>
            <a:cxnLst/>
            <a:rect l="l" t="t" r="r" b="b"/>
            <a:pathLst>
              <a:path w="11381560" h="2148731">
                <a:moveTo>
                  <a:pt x="0" y="0"/>
                </a:moveTo>
                <a:lnTo>
                  <a:pt x="11381560" y="0"/>
                </a:lnTo>
                <a:lnTo>
                  <a:pt x="11381560" y="2148732"/>
                </a:lnTo>
                <a:lnTo>
                  <a:pt x="0" y="2148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5260" y="365154"/>
            <a:ext cx="9597481" cy="132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Mahadata dan Profil Anggota Terintegrasi dengan Scopus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88711" cy="10399900"/>
          </a:xfrm>
          <a:custGeom>
            <a:avLst/>
            <a:gdLst/>
            <a:ahLst/>
            <a:cxnLst/>
            <a:rect l="l" t="t" r="r" b="b"/>
            <a:pathLst>
              <a:path w="18488711" h="10399900">
                <a:moveTo>
                  <a:pt x="0" y="0"/>
                </a:moveTo>
                <a:lnTo>
                  <a:pt x="18488711" y="0"/>
                </a:lnTo>
                <a:lnTo>
                  <a:pt x="18488711" y="10399900"/>
                </a:lnTo>
                <a:lnTo>
                  <a:pt x="0" y="1039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5674" y="2788980"/>
            <a:ext cx="4726417" cy="5678183"/>
            <a:chOff x="0" y="0"/>
            <a:chExt cx="1244818" cy="14954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44818" cy="1495489"/>
            </a:xfrm>
            <a:custGeom>
              <a:avLst/>
              <a:gdLst/>
              <a:ahLst/>
              <a:cxnLst/>
              <a:rect l="l" t="t" r="r" b="b"/>
              <a:pathLst>
                <a:path w="1244818" h="1495489">
                  <a:moveTo>
                    <a:pt x="70434" y="0"/>
                  </a:moveTo>
                  <a:lnTo>
                    <a:pt x="1174383" y="0"/>
                  </a:lnTo>
                  <a:cubicBezTo>
                    <a:pt x="1193064" y="0"/>
                    <a:pt x="1210979" y="7421"/>
                    <a:pt x="1224188" y="20630"/>
                  </a:cubicBezTo>
                  <a:cubicBezTo>
                    <a:pt x="1237397" y="33839"/>
                    <a:pt x="1244818" y="51754"/>
                    <a:pt x="1244818" y="70434"/>
                  </a:cubicBezTo>
                  <a:lnTo>
                    <a:pt x="1244818" y="1425054"/>
                  </a:lnTo>
                  <a:cubicBezTo>
                    <a:pt x="1244818" y="1443735"/>
                    <a:pt x="1237397" y="1461650"/>
                    <a:pt x="1224188" y="1474859"/>
                  </a:cubicBezTo>
                  <a:cubicBezTo>
                    <a:pt x="1210979" y="1488068"/>
                    <a:pt x="1193064" y="1495489"/>
                    <a:pt x="1174383" y="1495489"/>
                  </a:cubicBezTo>
                  <a:lnTo>
                    <a:pt x="70434" y="1495489"/>
                  </a:lnTo>
                  <a:cubicBezTo>
                    <a:pt x="51754" y="1495489"/>
                    <a:pt x="33839" y="1488068"/>
                    <a:pt x="20630" y="1474859"/>
                  </a:cubicBezTo>
                  <a:cubicBezTo>
                    <a:pt x="7421" y="1461650"/>
                    <a:pt x="0" y="1443735"/>
                    <a:pt x="0" y="1425054"/>
                  </a:cubicBezTo>
                  <a:lnTo>
                    <a:pt x="0" y="70434"/>
                  </a:lnTo>
                  <a:cubicBezTo>
                    <a:pt x="0" y="51754"/>
                    <a:pt x="7421" y="33839"/>
                    <a:pt x="20630" y="20630"/>
                  </a:cubicBezTo>
                  <a:cubicBezTo>
                    <a:pt x="33839" y="7421"/>
                    <a:pt x="51754" y="0"/>
                    <a:pt x="70434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44818" cy="153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77766" y="2788980"/>
            <a:ext cx="4726417" cy="5678183"/>
            <a:chOff x="0" y="0"/>
            <a:chExt cx="1244818" cy="14954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4818" cy="1495489"/>
            </a:xfrm>
            <a:custGeom>
              <a:avLst/>
              <a:gdLst/>
              <a:ahLst/>
              <a:cxnLst/>
              <a:rect l="l" t="t" r="r" b="b"/>
              <a:pathLst>
                <a:path w="1244818" h="1495489">
                  <a:moveTo>
                    <a:pt x="70434" y="0"/>
                  </a:moveTo>
                  <a:lnTo>
                    <a:pt x="1174383" y="0"/>
                  </a:lnTo>
                  <a:cubicBezTo>
                    <a:pt x="1193064" y="0"/>
                    <a:pt x="1210979" y="7421"/>
                    <a:pt x="1224188" y="20630"/>
                  </a:cubicBezTo>
                  <a:cubicBezTo>
                    <a:pt x="1237397" y="33839"/>
                    <a:pt x="1244818" y="51754"/>
                    <a:pt x="1244818" y="70434"/>
                  </a:cubicBezTo>
                  <a:lnTo>
                    <a:pt x="1244818" y="1425054"/>
                  </a:lnTo>
                  <a:cubicBezTo>
                    <a:pt x="1244818" y="1443735"/>
                    <a:pt x="1237397" y="1461650"/>
                    <a:pt x="1224188" y="1474859"/>
                  </a:cubicBezTo>
                  <a:cubicBezTo>
                    <a:pt x="1210979" y="1488068"/>
                    <a:pt x="1193064" y="1495489"/>
                    <a:pt x="1174383" y="1495489"/>
                  </a:cubicBezTo>
                  <a:lnTo>
                    <a:pt x="70434" y="1495489"/>
                  </a:lnTo>
                  <a:cubicBezTo>
                    <a:pt x="51754" y="1495489"/>
                    <a:pt x="33839" y="1488068"/>
                    <a:pt x="20630" y="1474859"/>
                  </a:cubicBezTo>
                  <a:cubicBezTo>
                    <a:pt x="7421" y="1461650"/>
                    <a:pt x="0" y="1443735"/>
                    <a:pt x="0" y="1425054"/>
                  </a:cubicBezTo>
                  <a:lnTo>
                    <a:pt x="0" y="70434"/>
                  </a:lnTo>
                  <a:cubicBezTo>
                    <a:pt x="0" y="51754"/>
                    <a:pt x="7421" y="33839"/>
                    <a:pt x="20630" y="20630"/>
                  </a:cubicBezTo>
                  <a:cubicBezTo>
                    <a:pt x="33839" y="7421"/>
                    <a:pt x="51754" y="0"/>
                    <a:pt x="70434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44818" cy="153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32883" y="2788980"/>
            <a:ext cx="4726417" cy="5678183"/>
            <a:chOff x="0" y="0"/>
            <a:chExt cx="1244818" cy="14954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4818" cy="1495489"/>
            </a:xfrm>
            <a:custGeom>
              <a:avLst/>
              <a:gdLst/>
              <a:ahLst/>
              <a:cxnLst/>
              <a:rect l="l" t="t" r="r" b="b"/>
              <a:pathLst>
                <a:path w="1244818" h="1495489">
                  <a:moveTo>
                    <a:pt x="70434" y="0"/>
                  </a:moveTo>
                  <a:lnTo>
                    <a:pt x="1174383" y="0"/>
                  </a:lnTo>
                  <a:cubicBezTo>
                    <a:pt x="1193064" y="0"/>
                    <a:pt x="1210979" y="7421"/>
                    <a:pt x="1224188" y="20630"/>
                  </a:cubicBezTo>
                  <a:cubicBezTo>
                    <a:pt x="1237397" y="33839"/>
                    <a:pt x="1244818" y="51754"/>
                    <a:pt x="1244818" y="70434"/>
                  </a:cubicBezTo>
                  <a:lnTo>
                    <a:pt x="1244818" y="1425054"/>
                  </a:lnTo>
                  <a:cubicBezTo>
                    <a:pt x="1244818" y="1443735"/>
                    <a:pt x="1237397" y="1461650"/>
                    <a:pt x="1224188" y="1474859"/>
                  </a:cubicBezTo>
                  <a:cubicBezTo>
                    <a:pt x="1210979" y="1488068"/>
                    <a:pt x="1193064" y="1495489"/>
                    <a:pt x="1174383" y="1495489"/>
                  </a:cubicBezTo>
                  <a:lnTo>
                    <a:pt x="70434" y="1495489"/>
                  </a:lnTo>
                  <a:cubicBezTo>
                    <a:pt x="51754" y="1495489"/>
                    <a:pt x="33839" y="1488068"/>
                    <a:pt x="20630" y="1474859"/>
                  </a:cubicBezTo>
                  <a:cubicBezTo>
                    <a:pt x="7421" y="1461650"/>
                    <a:pt x="0" y="1443735"/>
                    <a:pt x="0" y="1425054"/>
                  </a:cubicBezTo>
                  <a:lnTo>
                    <a:pt x="0" y="70434"/>
                  </a:lnTo>
                  <a:cubicBezTo>
                    <a:pt x="0" y="51754"/>
                    <a:pt x="7421" y="33839"/>
                    <a:pt x="20630" y="20630"/>
                  </a:cubicBezTo>
                  <a:cubicBezTo>
                    <a:pt x="33839" y="7421"/>
                    <a:pt x="51754" y="0"/>
                    <a:pt x="70434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44818" cy="153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13" name="Group 13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 Akademik Universitas Indonesia 2024-2029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903360" y="3055442"/>
            <a:ext cx="971046" cy="97104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658477" y="3055442"/>
            <a:ext cx="971046" cy="97104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409308" y="3055442"/>
            <a:ext cx="971046" cy="97104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>
            <a:off x="1345932" y="4454934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>
            <a:off x="1345932" y="5124450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>
            <a:off x="7098023" y="4454934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>
            <a:off x="12851880" y="4454934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1345932" y="5541647"/>
            <a:ext cx="4085902" cy="579189"/>
            <a:chOff x="0" y="0"/>
            <a:chExt cx="1076122" cy="15254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76122" cy="152544"/>
            </a:xfrm>
            <a:custGeom>
              <a:avLst/>
              <a:gdLst/>
              <a:ahLst/>
              <a:cxnLst/>
              <a:rect l="l" t="t" r="r" b="b"/>
              <a:pathLst>
                <a:path w="1076122" h="152544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127911"/>
                  </a:lnTo>
                  <a:cubicBezTo>
                    <a:pt x="1076122" y="134444"/>
                    <a:pt x="1073527" y="140710"/>
                    <a:pt x="1068908" y="145329"/>
                  </a:cubicBezTo>
                  <a:cubicBezTo>
                    <a:pt x="1064288" y="149949"/>
                    <a:pt x="1058023" y="152544"/>
                    <a:pt x="1051490" y="152544"/>
                  </a:cubicBezTo>
                  <a:lnTo>
                    <a:pt x="24632" y="152544"/>
                  </a:lnTo>
                  <a:cubicBezTo>
                    <a:pt x="18099" y="152544"/>
                    <a:pt x="11834" y="149949"/>
                    <a:pt x="7215" y="145329"/>
                  </a:cubicBezTo>
                  <a:cubicBezTo>
                    <a:pt x="2595" y="140710"/>
                    <a:pt x="0" y="134444"/>
                    <a:pt x="0" y="127911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076122" cy="190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3198124" y="3253672"/>
            <a:ext cx="381519" cy="631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4550" b="1" spc="-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953241" y="3253672"/>
            <a:ext cx="381519" cy="631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4550" b="1" spc="-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704072" y="3253672"/>
            <a:ext cx="381519" cy="631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4550" b="1" spc="-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41758" y="4556901"/>
            <a:ext cx="4102924" cy="484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Pertimbangan, pembukaan, penggabungan, penutupan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274843" y="4666438"/>
            <a:ext cx="37322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Jabatan Fungsional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033553" y="4675963"/>
            <a:ext cx="3732262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Memilih MWA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33084" y="5751215"/>
            <a:ext cx="3911598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Fakultas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7101049" y="5581190"/>
            <a:ext cx="4085902" cy="1079292"/>
            <a:chOff x="0" y="0"/>
            <a:chExt cx="1076122" cy="28425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076122" cy="284258"/>
            </a:xfrm>
            <a:custGeom>
              <a:avLst/>
              <a:gdLst/>
              <a:ahLst/>
              <a:cxnLst/>
              <a:rect l="l" t="t" r="r" b="b"/>
              <a:pathLst>
                <a:path w="1076122" h="284258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259626"/>
                  </a:lnTo>
                  <a:cubicBezTo>
                    <a:pt x="1076122" y="266159"/>
                    <a:pt x="1073527" y="272424"/>
                    <a:pt x="1068908" y="277043"/>
                  </a:cubicBezTo>
                  <a:cubicBezTo>
                    <a:pt x="1064288" y="281663"/>
                    <a:pt x="1058023" y="284258"/>
                    <a:pt x="1051490" y="284258"/>
                  </a:cubicBezTo>
                  <a:lnTo>
                    <a:pt x="24632" y="284258"/>
                  </a:lnTo>
                  <a:cubicBezTo>
                    <a:pt x="18099" y="284258"/>
                    <a:pt x="11834" y="281663"/>
                    <a:pt x="7215" y="277043"/>
                  </a:cubicBezTo>
                  <a:cubicBezTo>
                    <a:pt x="2595" y="272424"/>
                    <a:pt x="0" y="266159"/>
                    <a:pt x="0" y="259626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1076122" cy="322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7304618" y="5721846"/>
            <a:ext cx="3678764" cy="86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598" b="1" spc="-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Mengusulkan standar prosedur/ tata cara penilaian kenaikan jabatan fungsional lektor kepala dan guru besar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7101049" y="6932330"/>
            <a:ext cx="4085902" cy="1077504"/>
            <a:chOff x="0" y="0"/>
            <a:chExt cx="1076122" cy="283787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76122" cy="283787"/>
            </a:xfrm>
            <a:custGeom>
              <a:avLst/>
              <a:gdLst/>
              <a:ahLst/>
              <a:cxnLst/>
              <a:rect l="l" t="t" r="r" b="b"/>
              <a:pathLst>
                <a:path w="1076122" h="283787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259155"/>
                  </a:lnTo>
                  <a:cubicBezTo>
                    <a:pt x="1076122" y="265688"/>
                    <a:pt x="1073527" y="271953"/>
                    <a:pt x="1068908" y="276572"/>
                  </a:cubicBezTo>
                  <a:cubicBezTo>
                    <a:pt x="1064288" y="281192"/>
                    <a:pt x="1058023" y="283787"/>
                    <a:pt x="1051490" y="283787"/>
                  </a:cubicBezTo>
                  <a:lnTo>
                    <a:pt x="24632" y="283787"/>
                  </a:lnTo>
                  <a:cubicBezTo>
                    <a:pt x="18099" y="283787"/>
                    <a:pt x="11834" y="281192"/>
                    <a:pt x="7215" y="276572"/>
                  </a:cubicBezTo>
                  <a:cubicBezTo>
                    <a:pt x="2595" y="271953"/>
                    <a:pt x="0" y="265688"/>
                    <a:pt x="0" y="259155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1076122" cy="321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7188201" y="7039889"/>
            <a:ext cx="3911598" cy="88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599" b="1" spc="-3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melakukan penilaian dan merekomendasikan kenaikan pangkat jabatan fungsional lektor kepala dan guru besar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2853140" y="5581190"/>
            <a:ext cx="4085902" cy="1005850"/>
            <a:chOff x="0" y="0"/>
            <a:chExt cx="1076122" cy="264915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076122" cy="264915"/>
            </a:xfrm>
            <a:custGeom>
              <a:avLst/>
              <a:gdLst/>
              <a:ahLst/>
              <a:cxnLst/>
              <a:rect l="l" t="t" r="r" b="b"/>
              <a:pathLst>
                <a:path w="1076122" h="264915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240283"/>
                  </a:lnTo>
                  <a:cubicBezTo>
                    <a:pt x="1076122" y="246816"/>
                    <a:pt x="1073527" y="253081"/>
                    <a:pt x="1068908" y="257701"/>
                  </a:cubicBezTo>
                  <a:cubicBezTo>
                    <a:pt x="1064288" y="262320"/>
                    <a:pt x="1058023" y="264915"/>
                    <a:pt x="1051490" y="264915"/>
                  </a:cubicBezTo>
                  <a:lnTo>
                    <a:pt x="24632" y="264915"/>
                  </a:lnTo>
                  <a:cubicBezTo>
                    <a:pt x="18099" y="264915"/>
                    <a:pt x="11834" y="262320"/>
                    <a:pt x="7215" y="257701"/>
                  </a:cubicBezTo>
                  <a:cubicBezTo>
                    <a:pt x="2595" y="253081"/>
                    <a:pt x="0" y="246816"/>
                    <a:pt x="0" y="240283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076122" cy="303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2940293" y="5751215"/>
            <a:ext cx="3911598" cy="722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Memilih anggota MWA yang mewakili unsur dosen dan masyarakat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12856733" y="6927361"/>
            <a:ext cx="4085902" cy="1082473"/>
            <a:chOff x="0" y="0"/>
            <a:chExt cx="1076122" cy="285096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076122" cy="285096"/>
            </a:xfrm>
            <a:custGeom>
              <a:avLst/>
              <a:gdLst/>
              <a:ahLst/>
              <a:cxnLst/>
              <a:rect l="l" t="t" r="r" b="b"/>
              <a:pathLst>
                <a:path w="1076122" h="285096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260464"/>
                  </a:lnTo>
                  <a:cubicBezTo>
                    <a:pt x="1076122" y="266996"/>
                    <a:pt x="1073527" y="273262"/>
                    <a:pt x="1068908" y="277881"/>
                  </a:cubicBezTo>
                  <a:cubicBezTo>
                    <a:pt x="1064288" y="282501"/>
                    <a:pt x="1058023" y="285096"/>
                    <a:pt x="1051490" y="285096"/>
                  </a:cubicBezTo>
                  <a:lnTo>
                    <a:pt x="24632" y="285096"/>
                  </a:lnTo>
                  <a:cubicBezTo>
                    <a:pt x="18099" y="285096"/>
                    <a:pt x="11834" y="282501"/>
                    <a:pt x="7215" y="277881"/>
                  </a:cubicBezTo>
                  <a:cubicBezTo>
                    <a:pt x="2595" y="273262"/>
                    <a:pt x="0" y="266996"/>
                    <a:pt x="0" y="260464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1076122" cy="323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12943885" y="7140961"/>
            <a:ext cx="3911598" cy="722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Mengusulkan anggota MWA terpilih melalui rektor untuk ditetapkan oleh Menteri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874406" y="759468"/>
            <a:ext cx="10467992" cy="157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666" b="1" spc="-12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Tugas Senat Akademik Universitas Indonesia</a:t>
            </a:r>
          </a:p>
        </p:txBody>
      </p:sp>
      <p:sp>
        <p:nvSpPr>
          <p:cNvPr id="60" name="Freeform 60"/>
          <p:cNvSpPr/>
          <p:nvPr/>
        </p:nvSpPr>
        <p:spPr>
          <a:xfrm>
            <a:off x="517196" y="439354"/>
            <a:ext cx="3062446" cy="1178692"/>
          </a:xfrm>
          <a:custGeom>
            <a:avLst/>
            <a:gdLst/>
            <a:ahLst/>
            <a:cxnLst/>
            <a:rect l="l" t="t" r="r" b="b"/>
            <a:pathLst>
              <a:path w="3062446" h="1178692">
                <a:moveTo>
                  <a:pt x="0" y="0"/>
                </a:moveTo>
                <a:lnTo>
                  <a:pt x="3062446" y="0"/>
                </a:lnTo>
                <a:lnTo>
                  <a:pt x="3062446" y="1178692"/>
                </a:lnTo>
                <a:lnTo>
                  <a:pt x="0" y="1178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1" name="Group 61"/>
          <p:cNvGrpSpPr/>
          <p:nvPr/>
        </p:nvGrpSpPr>
        <p:grpSpPr>
          <a:xfrm>
            <a:off x="4369137" y="8719548"/>
            <a:ext cx="8659563" cy="561421"/>
            <a:chOff x="0" y="0"/>
            <a:chExt cx="2280708" cy="147864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2280708" cy="147864"/>
            </a:xfrm>
            <a:custGeom>
              <a:avLst/>
              <a:gdLst/>
              <a:ahLst/>
              <a:cxnLst/>
              <a:rect l="l" t="t" r="r" b="b"/>
              <a:pathLst>
                <a:path w="2280708" h="147864">
                  <a:moveTo>
                    <a:pt x="11622" y="0"/>
                  </a:moveTo>
                  <a:lnTo>
                    <a:pt x="2269086" y="0"/>
                  </a:lnTo>
                  <a:cubicBezTo>
                    <a:pt x="2275504" y="0"/>
                    <a:pt x="2280708" y="5204"/>
                    <a:pt x="2280708" y="11622"/>
                  </a:cubicBezTo>
                  <a:lnTo>
                    <a:pt x="2280708" y="136242"/>
                  </a:lnTo>
                  <a:cubicBezTo>
                    <a:pt x="2280708" y="139324"/>
                    <a:pt x="2279483" y="142280"/>
                    <a:pt x="2277304" y="144460"/>
                  </a:cubicBezTo>
                  <a:cubicBezTo>
                    <a:pt x="2275124" y="146640"/>
                    <a:pt x="2272168" y="147864"/>
                    <a:pt x="2269086" y="147864"/>
                  </a:cubicBezTo>
                  <a:lnTo>
                    <a:pt x="11622" y="147864"/>
                  </a:lnTo>
                  <a:cubicBezTo>
                    <a:pt x="5204" y="147864"/>
                    <a:pt x="0" y="142661"/>
                    <a:pt x="0" y="136242"/>
                  </a:cubicBezTo>
                  <a:lnTo>
                    <a:pt x="0" y="11622"/>
                  </a:lnTo>
                  <a:cubicBezTo>
                    <a:pt x="0" y="5204"/>
                    <a:pt x="5204" y="0"/>
                    <a:pt x="11622" y="0"/>
                  </a:cubicBezTo>
                  <a:close/>
                </a:path>
              </a:pathLst>
            </a:custGeom>
            <a:solidFill>
              <a:srgbClr val="3939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2280708" cy="185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4729667" y="8895788"/>
            <a:ext cx="7857620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FFB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Kamus Definisi Operasional, Indikator, Pedoman/ Panduan</a:t>
            </a:r>
          </a:p>
        </p:txBody>
      </p:sp>
      <p:sp>
        <p:nvSpPr>
          <p:cNvPr id="65" name="AutoShape 65"/>
          <p:cNvSpPr/>
          <p:nvPr/>
        </p:nvSpPr>
        <p:spPr>
          <a:xfrm>
            <a:off x="7065451" y="5105400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12851880" y="5124450"/>
            <a:ext cx="40859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7" name="Group 67"/>
          <p:cNvGrpSpPr/>
          <p:nvPr/>
        </p:nvGrpSpPr>
        <p:grpSpPr>
          <a:xfrm>
            <a:off x="1345932" y="6396522"/>
            <a:ext cx="4085902" cy="579189"/>
            <a:chOff x="0" y="0"/>
            <a:chExt cx="1076122" cy="152544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076122" cy="152544"/>
            </a:xfrm>
            <a:custGeom>
              <a:avLst/>
              <a:gdLst/>
              <a:ahLst/>
              <a:cxnLst/>
              <a:rect l="l" t="t" r="r" b="b"/>
              <a:pathLst>
                <a:path w="1076122" h="152544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127911"/>
                  </a:lnTo>
                  <a:cubicBezTo>
                    <a:pt x="1076122" y="134444"/>
                    <a:pt x="1073527" y="140710"/>
                    <a:pt x="1068908" y="145329"/>
                  </a:cubicBezTo>
                  <a:cubicBezTo>
                    <a:pt x="1064288" y="149949"/>
                    <a:pt x="1058023" y="152544"/>
                    <a:pt x="1051490" y="152544"/>
                  </a:cubicBezTo>
                  <a:lnTo>
                    <a:pt x="24632" y="152544"/>
                  </a:lnTo>
                  <a:cubicBezTo>
                    <a:pt x="18099" y="152544"/>
                    <a:pt x="11834" y="149949"/>
                    <a:pt x="7215" y="145329"/>
                  </a:cubicBezTo>
                  <a:cubicBezTo>
                    <a:pt x="2595" y="140710"/>
                    <a:pt x="0" y="134444"/>
                    <a:pt x="0" y="127911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38100"/>
              <a:ext cx="1076122" cy="190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0" name="TextBox 70"/>
          <p:cNvSpPr txBox="1"/>
          <p:nvPr/>
        </p:nvSpPr>
        <p:spPr>
          <a:xfrm>
            <a:off x="1433084" y="6606090"/>
            <a:ext cx="3911598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Departemen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1345932" y="7204157"/>
            <a:ext cx="4085902" cy="579189"/>
            <a:chOff x="0" y="0"/>
            <a:chExt cx="1076122" cy="152544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076122" cy="152544"/>
            </a:xfrm>
            <a:custGeom>
              <a:avLst/>
              <a:gdLst/>
              <a:ahLst/>
              <a:cxnLst/>
              <a:rect l="l" t="t" r="r" b="b"/>
              <a:pathLst>
                <a:path w="1076122" h="152544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127911"/>
                  </a:lnTo>
                  <a:cubicBezTo>
                    <a:pt x="1076122" y="134444"/>
                    <a:pt x="1073527" y="140710"/>
                    <a:pt x="1068908" y="145329"/>
                  </a:cubicBezTo>
                  <a:cubicBezTo>
                    <a:pt x="1064288" y="149949"/>
                    <a:pt x="1058023" y="152544"/>
                    <a:pt x="1051490" y="152544"/>
                  </a:cubicBezTo>
                  <a:lnTo>
                    <a:pt x="24632" y="152544"/>
                  </a:lnTo>
                  <a:cubicBezTo>
                    <a:pt x="18099" y="152544"/>
                    <a:pt x="11834" y="149949"/>
                    <a:pt x="7215" y="145329"/>
                  </a:cubicBezTo>
                  <a:cubicBezTo>
                    <a:pt x="2595" y="140710"/>
                    <a:pt x="0" y="134444"/>
                    <a:pt x="0" y="127911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1076122" cy="190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4" name="TextBox 74"/>
          <p:cNvSpPr txBox="1"/>
          <p:nvPr/>
        </p:nvSpPr>
        <p:spPr>
          <a:xfrm>
            <a:off x="1433084" y="7379086"/>
            <a:ext cx="3911598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Program Studi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5260" y="365154"/>
            <a:ext cx="9597481" cy="132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Mahadata dan Profil Anggota Terintegrasi dengan Scopus</a:t>
            </a:r>
          </a:p>
        </p:txBody>
      </p:sp>
      <p:sp>
        <p:nvSpPr>
          <p:cNvPr id="11" name="Freeform 11"/>
          <p:cNvSpPr/>
          <p:nvPr/>
        </p:nvSpPr>
        <p:spPr>
          <a:xfrm>
            <a:off x="4345260" y="1690952"/>
            <a:ext cx="10020246" cy="7574127"/>
          </a:xfrm>
          <a:custGeom>
            <a:avLst/>
            <a:gdLst/>
            <a:ahLst/>
            <a:cxnLst/>
            <a:rect l="l" t="t" r="r" b="b"/>
            <a:pathLst>
              <a:path w="10020246" h="7574127">
                <a:moveTo>
                  <a:pt x="0" y="0"/>
                </a:moveTo>
                <a:lnTo>
                  <a:pt x="10020246" y="0"/>
                </a:lnTo>
                <a:lnTo>
                  <a:pt x="10020246" y="7574128"/>
                </a:lnTo>
                <a:lnTo>
                  <a:pt x="0" y="7574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5260" y="365154"/>
            <a:ext cx="9597481" cy="132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Mahadata dan Profil Anggota Terintegrasi dengan Scopus</a:t>
            </a:r>
          </a:p>
        </p:txBody>
      </p:sp>
      <p:sp>
        <p:nvSpPr>
          <p:cNvPr id="11" name="Freeform 11"/>
          <p:cNvSpPr/>
          <p:nvPr/>
        </p:nvSpPr>
        <p:spPr>
          <a:xfrm>
            <a:off x="3801090" y="1711860"/>
            <a:ext cx="10685819" cy="7134387"/>
          </a:xfrm>
          <a:custGeom>
            <a:avLst/>
            <a:gdLst/>
            <a:ahLst/>
            <a:cxnLst/>
            <a:rect l="l" t="t" r="r" b="b"/>
            <a:pathLst>
              <a:path w="10685819" h="7134387">
                <a:moveTo>
                  <a:pt x="0" y="0"/>
                </a:moveTo>
                <a:lnTo>
                  <a:pt x="10685820" y="0"/>
                </a:lnTo>
                <a:lnTo>
                  <a:pt x="10685820" y="7134387"/>
                </a:lnTo>
                <a:lnTo>
                  <a:pt x="0" y="71343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97564" y="2620344"/>
            <a:ext cx="6984040" cy="5046312"/>
          </a:xfrm>
          <a:custGeom>
            <a:avLst/>
            <a:gdLst/>
            <a:ahLst/>
            <a:cxnLst/>
            <a:rect l="l" t="t" r="r" b="b"/>
            <a:pathLst>
              <a:path w="6984040" h="5046312">
                <a:moveTo>
                  <a:pt x="0" y="0"/>
                </a:moveTo>
                <a:lnTo>
                  <a:pt x="6984040" y="0"/>
                </a:lnTo>
                <a:lnTo>
                  <a:pt x="6984040" y="5046312"/>
                </a:lnTo>
                <a:lnTo>
                  <a:pt x="0" y="50463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618532" y="2371498"/>
            <a:ext cx="7881608" cy="6292948"/>
          </a:xfrm>
          <a:custGeom>
            <a:avLst/>
            <a:gdLst/>
            <a:ahLst/>
            <a:cxnLst/>
            <a:rect l="l" t="t" r="r" b="b"/>
            <a:pathLst>
              <a:path w="7881608" h="6292948">
                <a:moveTo>
                  <a:pt x="0" y="0"/>
                </a:moveTo>
                <a:lnTo>
                  <a:pt x="7881608" y="0"/>
                </a:lnTo>
                <a:lnTo>
                  <a:pt x="7881608" y="6292948"/>
                </a:lnTo>
                <a:lnTo>
                  <a:pt x="0" y="6292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5260" y="365154"/>
            <a:ext cx="9597481" cy="132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Mahadata dan Profil Anggota Terintegrasi dengan Scopus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2713" y="4386332"/>
            <a:ext cx="4487172" cy="2356328"/>
          </a:xfrm>
          <a:custGeom>
            <a:avLst/>
            <a:gdLst/>
            <a:ahLst/>
            <a:cxnLst/>
            <a:rect l="l" t="t" r="r" b="b"/>
            <a:pathLst>
              <a:path w="4487172" h="2356328">
                <a:moveTo>
                  <a:pt x="0" y="0"/>
                </a:moveTo>
                <a:lnTo>
                  <a:pt x="4487172" y="0"/>
                </a:lnTo>
                <a:lnTo>
                  <a:pt x="4487172" y="2356328"/>
                </a:lnTo>
                <a:lnTo>
                  <a:pt x="0" y="2356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26127" y="3537889"/>
            <a:ext cx="7435748" cy="4053215"/>
          </a:xfrm>
          <a:custGeom>
            <a:avLst/>
            <a:gdLst/>
            <a:ahLst/>
            <a:cxnLst/>
            <a:rect l="l" t="t" r="r" b="b"/>
            <a:pathLst>
              <a:path w="7435748" h="4053215">
                <a:moveTo>
                  <a:pt x="0" y="0"/>
                </a:moveTo>
                <a:lnTo>
                  <a:pt x="7435748" y="0"/>
                </a:lnTo>
                <a:lnTo>
                  <a:pt x="7435748" y="4053214"/>
                </a:lnTo>
                <a:lnTo>
                  <a:pt x="0" y="4053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6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78117" y="3574724"/>
            <a:ext cx="2901750" cy="3979543"/>
          </a:xfrm>
          <a:custGeom>
            <a:avLst/>
            <a:gdLst/>
            <a:ahLst/>
            <a:cxnLst/>
            <a:rect l="l" t="t" r="r" b="b"/>
            <a:pathLst>
              <a:path w="2901750" h="3979543">
                <a:moveTo>
                  <a:pt x="0" y="0"/>
                </a:moveTo>
                <a:lnTo>
                  <a:pt x="2901750" y="0"/>
                </a:lnTo>
                <a:lnTo>
                  <a:pt x="2901750" y="3979543"/>
                </a:lnTo>
                <a:lnTo>
                  <a:pt x="0" y="3979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45260" y="768406"/>
            <a:ext cx="9597481" cy="1963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Absensi Digital dan Integrasi dengan Single Sign On </a:t>
            </a:r>
          </a:p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Universitas Indonesia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5260" y="365154"/>
            <a:ext cx="9597481" cy="132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Berbagai Produk Policy Brief, Norma, dan Peraturan SA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435491" y="3173250"/>
            <a:ext cx="5509018" cy="3809163"/>
          </a:xfrm>
          <a:custGeom>
            <a:avLst/>
            <a:gdLst/>
            <a:ahLst/>
            <a:cxnLst/>
            <a:rect l="l" t="t" r="r" b="b"/>
            <a:pathLst>
              <a:path w="5509018" h="3809163">
                <a:moveTo>
                  <a:pt x="0" y="0"/>
                </a:moveTo>
                <a:lnTo>
                  <a:pt x="5509018" y="0"/>
                </a:lnTo>
                <a:lnTo>
                  <a:pt x="5509018" y="3809163"/>
                </a:lnTo>
                <a:lnTo>
                  <a:pt x="0" y="3809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90943" y="2956126"/>
            <a:ext cx="4844955" cy="4669066"/>
          </a:xfrm>
          <a:custGeom>
            <a:avLst/>
            <a:gdLst/>
            <a:ahLst/>
            <a:cxnLst/>
            <a:rect l="l" t="t" r="r" b="b"/>
            <a:pathLst>
              <a:path w="4844955" h="4669066">
                <a:moveTo>
                  <a:pt x="0" y="0"/>
                </a:moveTo>
                <a:lnTo>
                  <a:pt x="4844955" y="0"/>
                </a:lnTo>
                <a:lnTo>
                  <a:pt x="4844955" y="4669066"/>
                </a:lnTo>
                <a:lnTo>
                  <a:pt x="0" y="4669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29543" y="3173250"/>
            <a:ext cx="6243457" cy="4234819"/>
          </a:xfrm>
          <a:custGeom>
            <a:avLst/>
            <a:gdLst/>
            <a:ahLst/>
            <a:cxnLst/>
            <a:rect l="l" t="t" r="r" b="b"/>
            <a:pathLst>
              <a:path w="6243457" h="4234819">
                <a:moveTo>
                  <a:pt x="0" y="0"/>
                </a:moveTo>
                <a:lnTo>
                  <a:pt x="6243457" y="0"/>
                </a:lnTo>
                <a:lnTo>
                  <a:pt x="6243457" y="4234818"/>
                </a:lnTo>
                <a:lnTo>
                  <a:pt x="0" y="4234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6201008" y="-69536"/>
            <a:ext cx="4802674" cy="1510659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5173184" y="788078"/>
            <a:ext cx="4213366" cy="481243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0318" b="-95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93027" y="374679"/>
            <a:ext cx="654021" cy="654021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466299" cy="1334347"/>
          </a:xfrm>
          <a:custGeom>
            <a:avLst/>
            <a:gdLst/>
            <a:ahLst/>
            <a:cxnLst/>
            <a:rect l="l" t="t" r="r" b="b"/>
            <a:pathLst>
              <a:path w="3466299" h="1334347">
                <a:moveTo>
                  <a:pt x="0" y="0"/>
                </a:moveTo>
                <a:lnTo>
                  <a:pt x="3466299" y="0"/>
                </a:lnTo>
                <a:lnTo>
                  <a:pt x="3466299" y="1334347"/>
                </a:lnTo>
                <a:lnTo>
                  <a:pt x="0" y="133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5396" b="-743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510062" y="9344992"/>
            <a:ext cx="18798062" cy="3086100"/>
            <a:chOff x="0" y="0"/>
            <a:chExt cx="495093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0930" cy="812800"/>
            </a:xfrm>
            <a:custGeom>
              <a:avLst/>
              <a:gdLst/>
              <a:ahLst/>
              <a:cxnLst/>
              <a:rect l="l" t="t" r="r" b="b"/>
              <a:pathLst>
                <a:path w="4950930" h="812800">
                  <a:moveTo>
                    <a:pt x="0" y="0"/>
                  </a:moveTo>
                  <a:lnTo>
                    <a:pt x="4950930" y="0"/>
                  </a:lnTo>
                  <a:lnTo>
                    <a:pt x="4950930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D600">
                    <a:alpha val="100000"/>
                  </a:srgbClr>
                </a:gs>
                <a:gs pos="100000">
                  <a:srgbClr val="FFFC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95093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4729" y="9607191"/>
            <a:ext cx="10196784" cy="4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6"/>
              </a:lnSpc>
            </a:pPr>
            <a:r>
              <a:rPr lang="en-US" sz="29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Senat Akademik Universitas Indonesia 2024 - 2029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5260" y="365154"/>
            <a:ext cx="9597481" cy="132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 b="1" spc="-13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Berbagai Produk Policy Brief, Norma, dan Peraturan SA</a:t>
            </a:r>
          </a:p>
        </p:txBody>
      </p:sp>
      <p:sp>
        <p:nvSpPr>
          <p:cNvPr id="11" name="Freeform 11"/>
          <p:cNvSpPr/>
          <p:nvPr/>
        </p:nvSpPr>
        <p:spPr>
          <a:xfrm>
            <a:off x="3671930" y="2519536"/>
            <a:ext cx="6355805" cy="3964442"/>
          </a:xfrm>
          <a:custGeom>
            <a:avLst/>
            <a:gdLst/>
            <a:ahLst/>
            <a:cxnLst/>
            <a:rect l="l" t="t" r="r" b="b"/>
            <a:pathLst>
              <a:path w="6355805" h="3964442">
                <a:moveTo>
                  <a:pt x="0" y="0"/>
                </a:moveTo>
                <a:lnTo>
                  <a:pt x="6355805" y="0"/>
                </a:lnTo>
                <a:lnTo>
                  <a:pt x="6355805" y="3964442"/>
                </a:lnTo>
                <a:lnTo>
                  <a:pt x="0" y="39644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027734" y="2519536"/>
            <a:ext cx="4588336" cy="3821129"/>
          </a:xfrm>
          <a:custGeom>
            <a:avLst/>
            <a:gdLst/>
            <a:ahLst/>
            <a:cxnLst/>
            <a:rect l="l" t="t" r="r" b="b"/>
            <a:pathLst>
              <a:path w="4588336" h="3821129">
                <a:moveTo>
                  <a:pt x="0" y="0"/>
                </a:moveTo>
                <a:lnTo>
                  <a:pt x="4588336" y="0"/>
                </a:lnTo>
                <a:lnTo>
                  <a:pt x="4588336" y="3821130"/>
                </a:lnTo>
                <a:lnTo>
                  <a:pt x="0" y="3821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64217" y="6513698"/>
            <a:ext cx="7631470" cy="2002710"/>
          </a:xfrm>
          <a:custGeom>
            <a:avLst/>
            <a:gdLst/>
            <a:ahLst/>
            <a:cxnLst/>
            <a:rect l="l" t="t" r="r" b="b"/>
            <a:pathLst>
              <a:path w="7631470" h="2002710">
                <a:moveTo>
                  <a:pt x="0" y="0"/>
                </a:moveTo>
                <a:lnTo>
                  <a:pt x="7631470" y="0"/>
                </a:lnTo>
                <a:lnTo>
                  <a:pt x="7631470" y="2002710"/>
                </a:lnTo>
                <a:lnTo>
                  <a:pt x="0" y="2002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A6BC9-94A0-4E5E-9B2E-06A7A5D70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079500"/>
            <a:ext cx="6604000" cy="812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736F39-D0BD-4070-1A3A-82BF743D06E9}"/>
              </a:ext>
            </a:extLst>
          </p:cNvPr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FCD5179-C528-4C40-287A-CAC85D9CDDAE}"/>
                </a:ext>
              </a:extLst>
            </p:cNvPr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1A51CF6-7925-C91D-CE8D-87DF2A57E880}"/>
                  </a:ext>
                </a:extLst>
              </p:cNvPr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0E5FC864-1D74-A91B-A7FD-73378E59069F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977DCF05-E595-674C-29E7-CF9D1E4731ED}"/>
                </a:ext>
              </a:extLst>
            </p:cNvPr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73D886B-FA0B-A6A7-A8CC-7ED7C4B8E51D}"/>
                  </a:ext>
                </a:extLst>
              </p:cNvPr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4E156B2-6E74-BA22-EED1-FD1760C13403}"/>
                  </a:ext>
                </a:extLst>
              </p:cNvPr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3381E98F-6443-9766-CC2D-6DBE78426C89}"/>
                </a:ext>
              </a:extLst>
            </p:cNvPr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sp>
        <p:nvSpPr>
          <p:cNvPr id="12" name="Freeform 14">
            <a:extLst>
              <a:ext uri="{FF2B5EF4-FFF2-40B4-BE49-F238E27FC236}">
                <a16:creationId xmlns:a16="http://schemas.microsoft.com/office/drawing/2014/main" id="{BA2CF337-53B8-A860-A99E-369C5C21FEFE}"/>
              </a:ext>
            </a:extLst>
          </p:cNvPr>
          <p:cNvSpPr/>
          <p:nvPr/>
        </p:nvSpPr>
        <p:spPr>
          <a:xfrm>
            <a:off x="217062" y="469070"/>
            <a:ext cx="3366325" cy="1382448"/>
          </a:xfrm>
          <a:custGeom>
            <a:avLst/>
            <a:gdLst/>
            <a:ahLst/>
            <a:cxnLst/>
            <a:rect l="l" t="t" r="r" b="b"/>
            <a:pathLst>
              <a:path w="3366325" h="1382448">
                <a:moveTo>
                  <a:pt x="0" y="0"/>
                </a:moveTo>
                <a:lnTo>
                  <a:pt x="3366325" y="0"/>
                </a:lnTo>
                <a:lnTo>
                  <a:pt x="3366325" y="1382448"/>
                </a:lnTo>
                <a:lnTo>
                  <a:pt x="0" y="1382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699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77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6177408" y="768153"/>
            <a:ext cx="5461122" cy="1257455"/>
          </a:xfrm>
          <a:custGeom>
            <a:avLst/>
            <a:gdLst/>
            <a:ahLst/>
            <a:cxnLst/>
            <a:rect l="l" t="t" r="r" b="b"/>
            <a:pathLst>
              <a:path w="5461122" h="1257455">
                <a:moveTo>
                  <a:pt x="0" y="0"/>
                </a:moveTo>
                <a:lnTo>
                  <a:pt x="5461122" y="0"/>
                </a:lnTo>
                <a:lnTo>
                  <a:pt x="5461122" y="1257456"/>
                </a:lnTo>
                <a:lnTo>
                  <a:pt x="0" y="1257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160" b="-234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816745">
            <a:off x="14528739" y="9831871"/>
            <a:ext cx="5461122" cy="1257455"/>
          </a:xfrm>
          <a:custGeom>
            <a:avLst/>
            <a:gdLst/>
            <a:ahLst/>
            <a:cxnLst/>
            <a:rect l="l" t="t" r="r" b="b"/>
            <a:pathLst>
              <a:path w="5461122" h="1257455">
                <a:moveTo>
                  <a:pt x="0" y="0"/>
                </a:moveTo>
                <a:lnTo>
                  <a:pt x="5461122" y="0"/>
                </a:lnTo>
                <a:lnTo>
                  <a:pt x="5461122" y="1257455"/>
                </a:lnTo>
                <a:lnTo>
                  <a:pt x="0" y="12574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160" b="-234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816745">
            <a:off x="12537760" y="5402034"/>
            <a:ext cx="9769056" cy="3072812"/>
          </a:xfrm>
          <a:custGeom>
            <a:avLst/>
            <a:gdLst/>
            <a:ahLst/>
            <a:cxnLst/>
            <a:rect l="l" t="t" r="r" b="b"/>
            <a:pathLst>
              <a:path w="9769056" h="3072812">
                <a:moveTo>
                  <a:pt x="0" y="0"/>
                </a:moveTo>
                <a:lnTo>
                  <a:pt x="9769056" y="0"/>
                </a:lnTo>
                <a:lnTo>
                  <a:pt x="9769056" y="3072812"/>
                </a:lnTo>
                <a:lnTo>
                  <a:pt x="0" y="307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16745">
            <a:off x="7616063" y="-23683"/>
            <a:ext cx="9769056" cy="3072812"/>
          </a:xfrm>
          <a:custGeom>
            <a:avLst/>
            <a:gdLst/>
            <a:ahLst/>
            <a:cxnLst/>
            <a:rect l="l" t="t" r="r" b="b"/>
            <a:pathLst>
              <a:path w="9769056" h="3072812">
                <a:moveTo>
                  <a:pt x="0" y="0"/>
                </a:moveTo>
                <a:lnTo>
                  <a:pt x="9769056" y="0"/>
                </a:lnTo>
                <a:lnTo>
                  <a:pt x="9769056" y="3072812"/>
                </a:lnTo>
                <a:lnTo>
                  <a:pt x="0" y="307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894806" y="1193241"/>
            <a:ext cx="7999126" cy="8165739"/>
            <a:chOff x="0" y="0"/>
            <a:chExt cx="10665501" cy="108876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65501" cy="10665501"/>
            </a:xfrm>
            <a:custGeom>
              <a:avLst/>
              <a:gdLst/>
              <a:ahLst/>
              <a:cxnLst/>
              <a:rect l="l" t="t" r="r" b="b"/>
              <a:pathLst>
                <a:path w="10665501" h="10665501">
                  <a:moveTo>
                    <a:pt x="0" y="0"/>
                  </a:moveTo>
                  <a:lnTo>
                    <a:pt x="10665501" y="0"/>
                  </a:lnTo>
                  <a:lnTo>
                    <a:pt x="10665501" y="10665501"/>
                  </a:lnTo>
                  <a:lnTo>
                    <a:pt x="0" y="10665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453074" y="829794"/>
              <a:ext cx="10057859" cy="10057859"/>
            </a:xfrm>
            <a:custGeom>
              <a:avLst/>
              <a:gdLst/>
              <a:ahLst/>
              <a:cxnLst/>
              <a:rect l="l" t="t" r="r" b="b"/>
              <a:pathLst>
                <a:path w="10057859" h="10057859">
                  <a:moveTo>
                    <a:pt x="0" y="0"/>
                  </a:moveTo>
                  <a:lnTo>
                    <a:pt x="10057859" y="0"/>
                  </a:lnTo>
                  <a:lnTo>
                    <a:pt x="10057859" y="10057859"/>
                  </a:lnTo>
                  <a:lnTo>
                    <a:pt x="0" y="10057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59696" y="841213"/>
              <a:ext cx="8946110" cy="8946110"/>
            </a:xfrm>
            <a:custGeom>
              <a:avLst/>
              <a:gdLst/>
              <a:ahLst/>
              <a:cxnLst/>
              <a:rect l="l" t="t" r="r" b="b"/>
              <a:pathLst>
                <a:path w="8946110" h="8946110">
                  <a:moveTo>
                    <a:pt x="0" y="0"/>
                  </a:moveTo>
                  <a:lnTo>
                    <a:pt x="8946110" y="0"/>
                  </a:lnTo>
                  <a:lnTo>
                    <a:pt x="8946110" y="8946111"/>
                  </a:lnTo>
                  <a:lnTo>
                    <a:pt x="0" y="8946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364526" y="1346044"/>
              <a:ext cx="7936449" cy="7936449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536630" y="1518163"/>
              <a:ext cx="7592242" cy="7592212"/>
              <a:chOff x="0" y="0"/>
              <a:chExt cx="6350000" cy="63499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25176" r="-2517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16392320" y="277894"/>
            <a:ext cx="1501611" cy="1501611"/>
          </a:xfrm>
          <a:custGeom>
            <a:avLst/>
            <a:gdLst/>
            <a:ahLst/>
            <a:cxnLst/>
            <a:rect l="l" t="t" r="r" b="b"/>
            <a:pathLst>
              <a:path w="1501611" h="1501611">
                <a:moveTo>
                  <a:pt x="0" y="0"/>
                </a:moveTo>
                <a:lnTo>
                  <a:pt x="1501612" y="0"/>
                </a:lnTo>
                <a:lnTo>
                  <a:pt x="1501612" y="1501612"/>
                </a:lnTo>
                <a:lnTo>
                  <a:pt x="0" y="1501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105137" y="7829139"/>
            <a:ext cx="1259344" cy="1259344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4" y="0"/>
                </a:lnTo>
                <a:lnTo>
                  <a:pt x="1259344" y="1259343"/>
                </a:lnTo>
                <a:lnTo>
                  <a:pt x="0" y="12593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10417" y="209046"/>
            <a:ext cx="2633199" cy="984195"/>
          </a:xfrm>
          <a:custGeom>
            <a:avLst/>
            <a:gdLst/>
            <a:ahLst/>
            <a:cxnLst/>
            <a:rect l="l" t="t" r="r" b="b"/>
            <a:pathLst>
              <a:path w="2633199" h="984195">
                <a:moveTo>
                  <a:pt x="0" y="0"/>
                </a:moveTo>
                <a:lnTo>
                  <a:pt x="2633200" y="0"/>
                </a:lnTo>
                <a:lnTo>
                  <a:pt x="2633200" y="984195"/>
                </a:lnTo>
                <a:lnTo>
                  <a:pt x="0" y="984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286" t="-102862" b="-97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18788" y="4756739"/>
            <a:ext cx="5465637" cy="3072399"/>
          </a:xfrm>
          <a:custGeom>
            <a:avLst/>
            <a:gdLst/>
            <a:ahLst/>
            <a:cxnLst/>
            <a:rect l="l" t="t" r="r" b="b"/>
            <a:pathLst>
              <a:path w="5465637" h="3072399">
                <a:moveTo>
                  <a:pt x="0" y="0"/>
                </a:moveTo>
                <a:lnTo>
                  <a:pt x="5465637" y="0"/>
                </a:lnTo>
                <a:lnTo>
                  <a:pt x="5465637" y="3072400"/>
                </a:lnTo>
                <a:lnTo>
                  <a:pt x="0" y="3072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18788" y="2320388"/>
            <a:ext cx="5465637" cy="2251624"/>
          </a:xfrm>
          <a:custGeom>
            <a:avLst/>
            <a:gdLst/>
            <a:ahLst/>
            <a:cxnLst/>
            <a:rect l="l" t="t" r="r" b="b"/>
            <a:pathLst>
              <a:path w="5465637" h="2251624">
                <a:moveTo>
                  <a:pt x="0" y="0"/>
                </a:moveTo>
                <a:lnTo>
                  <a:pt x="5465637" y="0"/>
                </a:lnTo>
                <a:lnTo>
                  <a:pt x="5465637" y="2251624"/>
                </a:lnTo>
                <a:lnTo>
                  <a:pt x="0" y="22516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8108792"/>
            <a:ext cx="5254077" cy="111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5"/>
              </a:lnSpc>
            </a:pPr>
            <a:r>
              <a:rPr lang="en-US" sz="711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9168024"/>
            <a:ext cx="5254077" cy="44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842" b="1" spc="74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For Your Attention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67119"/>
            <a:ext cx="18296756" cy="10363501"/>
          </a:xfrm>
          <a:custGeom>
            <a:avLst/>
            <a:gdLst/>
            <a:ahLst/>
            <a:cxnLst/>
            <a:rect l="l" t="t" r="r" b="b"/>
            <a:pathLst>
              <a:path w="18296756" h="10363501">
                <a:moveTo>
                  <a:pt x="0" y="0"/>
                </a:moveTo>
                <a:lnTo>
                  <a:pt x="18296756" y="0"/>
                </a:lnTo>
                <a:lnTo>
                  <a:pt x="18296756" y="10363501"/>
                </a:lnTo>
                <a:lnTo>
                  <a:pt x="0" y="10363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08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4" name="Group 4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</a:t>
              </a:r>
              <a:r>
                <a:rPr lang="en-US" sz="2000" b="1" dirty="0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Akademik Universitas Indonesia 2024-2029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24439" y="3458467"/>
            <a:ext cx="4726417" cy="4966248"/>
            <a:chOff x="0" y="0"/>
            <a:chExt cx="1244818" cy="13079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44818" cy="1307983"/>
            </a:xfrm>
            <a:custGeom>
              <a:avLst/>
              <a:gdLst/>
              <a:ahLst/>
              <a:cxnLst/>
              <a:rect l="l" t="t" r="r" b="b"/>
              <a:pathLst>
                <a:path w="1244818" h="1307983">
                  <a:moveTo>
                    <a:pt x="70434" y="0"/>
                  </a:moveTo>
                  <a:lnTo>
                    <a:pt x="1174383" y="0"/>
                  </a:lnTo>
                  <a:cubicBezTo>
                    <a:pt x="1193064" y="0"/>
                    <a:pt x="1210979" y="7421"/>
                    <a:pt x="1224188" y="20630"/>
                  </a:cubicBezTo>
                  <a:cubicBezTo>
                    <a:pt x="1237397" y="33839"/>
                    <a:pt x="1244818" y="51754"/>
                    <a:pt x="1244818" y="70434"/>
                  </a:cubicBezTo>
                  <a:lnTo>
                    <a:pt x="1244818" y="1237549"/>
                  </a:lnTo>
                  <a:cubicBezTo>
                    <a:pt x="1244818" y="1256229"/>
                    <a:pt x="1237397" y="1274144"/>
                    <a:pt x="1224188" y="1287353"/>
                  </a:cubicBezTo>
                  <a:cubicBezTo>
                    <a:pt x="1210979" y="1300562"/>
                    <a:pt x="1193064" y="1307983"/>
                    <a:pt x="1174383" y="1307983"/>
                  </a:cubicBezTo>
                  <a:lnTo>
                    <a:pt x="70434" y="1307983"/>
                  </a:lnTo>
                  <a:cubicBezTo>
                    <a:pt x="51754" y="1307983"/>
                    <a:pt x="33839" y="1300562"/>
                    <a:pt x="20630" y="1287353"/>
                  </a:cubicBezTo>
                  <a:cubicBezTo>
                    <a:pt x="7421" y="1274144"/>
                    <a:pt x="0" y="1256229"/>
                    <a:pt x="0" y="1237549"/>
                  </a:cubicBezTo>
                  <a:lnTo>
                    <a:pt x="0" y="70434"/>
                  </a:lnTo>
                  <a:cubicBezTo>
                    <a:pt x="0" y="51754"/>
                    <a:pt x="7421" y="33839"/>
                    <a:pt x="20630" y="20630"/>
                  </a:cubicBezTo>
                  <a:cubicBezTo>
                    <a:pt x="33839" y="7421"/>
                    <a:pt x="51754" y="0"/>
                    <a:pt x="70434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44818" cy="1346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17062" y="469070"/>
            <a:ext cx="3366325" cy="1382448"/>
          </a:xfrm>
          <a:custGeom>
            <a:avLst/>
            <a:gdLst/>
            <a:ahLst/>
            <a:cxnLst/>
            <a:rect l="l" t="t" r="r" b="b"/>
            <a:pathLst>
              <a:path w="3366325" h="1382448">
                <a:moveTo>
                  <a:pt x="0" y="0"/>
                </a:moveTo>
                <a:lnTo>
                  <a:pt x="3366325" y="0"/>
                </a:lnTo>
                <a:lnTo>
                  <a:pt x="3366325" y="1382448"/>
                </a:lnTo>
                <a:lnTo>
                  <a:pt x="0" y="1382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6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422954" y="3693918"/>
            <a:ext cx="4129388" cy="1984651"/>
            <a:chOff x="0" y="0"/>
            <a:chExt cx="812800" cy="3906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390645"/>
            </a:xfrm>
            <a:custGeom>
              <a:avLst/>
              <a:gdLst/>
              <a:ahLst/>
              <a:cxnLst/>
              <a:rect l="l" t="t" r="r" b="b"/>
              <a:pathLst>
                <a:path w="812800" h="390645">
                  <a:moveTo>
                    <a:pt x="43121" y="0"/>
                  </a:moveTo>
                  <a:lnTo>
                    <a:pt x="769679" y="0"/>
                  </a:lnTo>
                  <a:cubicBezTo>
                    <a:pt x="793494" y="0"/>
                    <a:pt x="812800" y="19306"/>
                    <a:pt x="812800" y="43121"/>
                  </a:cubicBezTo>
                  <a:lnTo>
                    <a:pt x="812800" y="347524"/>
                  </a:lnTo>
                  <a:cubicBezTo>
                    <a:pt x="812800" y="371339"/>
                    <a:pt x="793494" y="390645"/>
                    <a:pt x="769679" y="390645"/>
                  </a:cubicBezTo>
                  <a:lnTo>
                    <a:pt x="43121" y="390645"/>
                  </a:lnTo>
                  <a:cubicBezTo>
                    <a:pt x="19306" y="390645"/>
                    <a:pt x="0" y="371339"/>
                    <a:pt x="0" y="347524"/>
                  </a:cubicBezTo>
                  <a:lnTo>
                    <a:pt x="0" y="43121"/>
                  </a:lnTo>
                  <a:cubicBezTo>
                    <a:pt x="0" y="19306"/>
                    <a:pt x="19306" y="0"/>
                    <a:pt x="43121" y="0"/>
                  </a:cubicBezTo>
                  <a:close/>
                </a:path>
              </a:pathLst>
            </a:custGeom>
            <a:blipFill>
              <a:blip r:embed="rId4"/>
              <a:stretch>
                <a:fillRect l="-18784" t="-41692" r="-285700" b="-1349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AutoShape 17"/>
          <p:cNvSpPr/>
          <p:nvPr/>
        </p:nvSpPr>
        <p:spPr>
          <a:xfrm>
            <a:off x="1422954" y="5965412"/>
            <a:ext cx="4129388" cy="0"/>
          </a:xfrm>
          <a:prstGeom prst="line">
            <a:avLst/>
          </a:prstGeom>
          <a:ln w="38100" cap="flat">
            <a:gradFill>
              <a:gsLst>
                <a:gs pos="0">
                  <a:srgbClr val="FF8A01">
                    <a:alpha val="100000"/>
                  </a:srgbClr>
                </a:gs>
                <a:gs pos="100000">
                  <a:srgbClr val="FFCF01">
                    <a:alpha val="100000"/>
                  </a:srgbClr>
                </a:gs>
              </a:gsLst>
              <a:lin ang="27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444697" y="6158161"/>
            <a:ext cx="4085902" cy="824447"/>
            <a:chOff x="0" y="0"/>
            <a:chExt cx="1076122" cy="2171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192506"/>
                  </a:lnTo>
                  <a:cubicBezTo>
                    <a:pt x="1076122" y="199039"/>
                    <a:pt x="1073527" y="205304"/>
                    <a:pt x="1068908" y="209924"/>
                  </a:cubicBezTo>
                  <a:cubicBezTo>
                    <a:pt x="1064288" y="214543"/>
                    <a:pt x="1058023" y="217138"/>
                    <a:pt x="1051490" y="217138"/>
                  </a:cubicBezTo>
                  <a:lnTo>
                    <a:pt x="24632" y="217138"/>
                  </a:lnTo>
                  <a:cubicBezTo>
                    <a:pt x="18099" y="217138"/>
                    <a:pt x="11834" y="214543"/>
                    <a:pt x="7215" y="209924"/>
                  </a:cubicBezTo>
                  <a:cubicBezTo>
                    <a:pt x="2595" y="205304"/>
                    <a:pt x="0" y="199039"/>
                    <a:pt x="0" y="192506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05674" y="6465406"/>
            <a:ext cx="3911598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Komisi 1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44697" y="7344558"/>
            <a:ext cx="386556" cy="386556"/>
            <a:chOff x="0" y="0"/>
            <a:chExt cx="515407" cy="51540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15407" cy="515407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6634" tIns="36634" rIns="36634" bIns="3663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47474" y="47474"/>
              <a:ext cx="420459" cy="420459"/>
            </a:xfrm>
            <a:custGeom>
              <a:avLst/>
              <a:gdLst/>
              <a:ahLst/>
              <a:cxnLst/>
              <a:rect l="l" t="t" r="r" b="b"/>
              <a:pathLst>
                <a:path w="420459" h="420459">
                  <a:moveTo>
                    <a:pt x="0" y="0"/>
                  </a:moveTo>
                  <a:lnTo>
                    <a:pt x="420459" y="0"/>
                  </a:lnTo>
                  <a:lnTo>
                    <a:pt x="420459" y="420459"/>
                  </a:lnTo>
                  <a:lnTo>
                    <a:pt x="0" y="420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078388" y="7429645"/>
            <a:ext cx="3911598" cy="23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36"/>
              </a:lnSpc>
            </a:pPr>
            <a:r>
              <a:rPr lang="en-US" sz="1700" b="1" spc="-37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Akademik dan kemahasiswaan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6615488" y="3482288"/>
            <a:ext cx="4726417" cy="4966248"/>
            <a:chOff x="0" y="0"/>
            <a:chExt cx="1244818" cy="130798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44818" cy="1307983"/>
            </a:xfrm>
            <a:custGeom>
              <a:avLst/>
              <a:gdLst/>
              <a:ahLst/>
              <a:cxnLst/>
              <a:rect l="l" t="t" r="r" b="b"/>
              <a:pathLst>
                <a:path w="1244818" h="1307983">
                  <a:moveTo>
                    <a:pt x="70434" y="0"/>
                  </a:moveTo>
                  <a:lnTo>
                    <a:pt x="1174383" y="0"/>
                  </a:lnTo>
                  <a:cubicBezTo>
                    <a:pt x="1193064" y="0"/>
                    <a:pt x="1210979" y="7421"/>
                    <a:pt x="1224188" y="20630"/>
                  </a:cubicBezTo>
                  <a:cubicBezTo>
                    <a:pt x="1237397" y="33839"/>
                    <a:pt x="1244818" y="51754"/>
                    <a:pt x="1244818" y="70434"/>
                  </a:cubicBezTo>
                  <a:lnTo>
                    <a:pt x="1244818" y="1237549"/>
                  </a:lnTo>
                  <a:cubicBezTo>
                    <a:pt x="1244818" y="1256229"/>
                    <a:pt x="1237397" y="1274144"/>
                    <a:pt x="1224188" y="1287353"/>
                  </a:cubicBezTo>
                  <a:cubicBezTo>
                    <a:pt x="1210979" y="1300562"/>
                    <a:pt x="1193064" y="1307983"/>
                    <a:pt x="1174383" y="1307983"/>
                  </a:cubicBezTo>
                  <a:lnTo>
                    <a:pt x="70434" y="1307983"/>
                  </a:lnTo>
                  <a:cubicBezTo>
                    <a:pt x="51754" y="1307983"/>
                    <a:pt x="33839" y="1300562"/>
                    <a:pt x="20630" y="1287353"/>
                  </a:cubicBezTo>
                  <a:cubicBezTo>
                    <a:pt x="7421" y="1274144"/>
                    <a:pt x="0" y="1256229"/>
                    <a:pt x="0" y="1237549"/>
                  </a:cubicBezTo>
                  <a:lnTo>
                    <a:pt x="0" y="70434"/>
                  </a:lnTo>
                  <a:cubicBezTo>
                    <a:pt x="0" y="51754"/>
                    <a:pt x="7421" y="33839"/>
                    <a:pt x="20630" y="20630"/>
                  </a:cubicBezTo>
                  <a:cubicBezTo>
                    <a:pt x="33839" y="7421"/>
                    <a:pt x="51754" y="0"/>
                    <a:pt x="70434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244818" cy="1346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914002" y="3717739"/>
            <a:ext cx="4129388" cy="1984651"/>
            <a:chOff x="0" y="0"/>
            <a:chExt cx="812800" cy="39064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390645"/>
            </a:xfrm>
            <a:custGeom>
              <a:avLst/>
              <a:gdLst/>
              <a:ahLst/>
              <a:cxnLst/>
              <a:rect l="l" t="t" r="r" b="b"/>
              <a:pathLst>
                <a:path w="812800" h="390645">
                  <a:moveTo>
                    <a:pt x="43121" y="0"/>
                  </a:moveTo>
                  <a:lnTo>
                    <a:pt x="769679" y="0"/>
                  </a:lnTo>
                  <a:cubicBezTo>
                    <a:pt x="793494" y="0"/>
                    <a:pt x="812800" y="19306"/>
                    <a:pt x="812800" y="43121"/>
                  </a:cubicBezTo>
                  <a:lnTo>
                    <a:pt x="812800" y="347524"/>
                  </a:lnTo>
                  <a:cubicBezTo>
                    <a:pt x="812800" y="371339"/>
                    <a:pt x="793494" y="390645"/>
                    <a:pt x="769679" y="390645"/>
                  </a:cubicBezTo>
                  <a:lnTo>
                    <a:pt x="43121" y="390645"/>
                  </a:lnTo>
                  <a:cubicBezTo>
                    <a:pt x="19306" y="390645"/>
                    <a:pt x="0" y="371339"/>
                    <a:pt x="0" y="347524"/>
                  </a:cubicBezTo>
                  <a:lnTo>
                    <a:pt x="0" y="43121"/>
                  </a:lnTo>
                  <a:cubicBezTo>
                    <a:pt x="0" y="19306"/>
                    <a:pt x="19306" y="0"/>
                    <a:pt x="43121" y="0"/>
                  </a:cubicBezTo>
                  <a:close/>
                </a:path>
              </a:pathLst>
            </a:custGeom>
            <a:blipFill>
              <a:blip r:embed="rId4"/>
              <a:stretch>
                <a:fillRect l="-145928" t="-47610" r="-158556" b="-1290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AutoShape 33"/>
          <p:cNvSpPr/>
          <p:nvPr/>
        </p:nvSpPr>
        <p:spPr>
          <a:xfrm>
            <a:off x="6914002" y="5989233"/>
            <a:ext cx="4129388" cy="0"/>
          </a:xfrm>
          <a:prstGeom prst="line">
            <a:avLst/>
          </a:prstGeom>
          <a:ln w="38100" cap="flat">
            <a:gradFill>
              <a:gsLst>
                <a:gs pos="0">
                  <a:srgbClr val="FF8A01">
                    <a:alpha val="100000"/>
                  </a:srgbClr>
                </a:gs>
                <a:gs pos="100000">
                  <a:srgbClr val="FFCF01">
                    <a:alpha val="100000"/>
                  </a:srgbClr>
                </a:gs>
              </a:gsLst>
              <a:lin ang="27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6935745" y="6181982"/>
            <a:ext cx="4085902" cy="824447"/>
            <a:chOff x="0" y="0"/>
            <a:chExt cx="1076122" cy="21713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192506"/>
                  </a:lnTo>
                  <a:cubicBezTo>
                    <a:pt x="1076122" y="199039"/>
                    <a:pt x="1073527" y="205304"/>
                    <a:pt x="1068908" y="209924"/>
                  </a:cubicBezTo>
                  <a:cubicBezTo>
                    <a:pt x="1064288" y="214543"/>
                    <a:pt x="1058023" y="217138"/>
                    <a:pt x="1051490" y="217138"/>
                  </a:cubicBezTo>
                  <a:lnTo>
                    <a:pt x="24632" y="217138"/>
                  </a:lnTo>
                  <a:cubicBezTo>
                    <a:pt x="18099" y="217138"/>
                    <a:pt x="11834" y="214543"/>
                    <a:pt x="7215" y="209924"/>
                  </a:cubicBezTo>
                  <a:cubicBezTo>
                    <a:pt x="2595" y="205304"/>
                    <a:pt x="0" y="199039"/>
                    <a:pt x="0" y="192506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6996723" y="6489227"/>
            <a:ext cx="3911598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Komisi 2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6935745" y="7368379"/>
            <a:ext cx="386556" cy="386556"/>
            <a:chOff x="0" y="0"/>
            <a:chExt cx="515407" cy="515407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515407" cy="515407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6634" tIns="36634" rIns="36634" bIns="3663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>
              <a:off x="47474" y="47474"/>
              <a:ext cx="420459" cy="420459"/>
            </a:xfrm>
            <a:custGeom>
              <a:avLst/>
              <a:gdLst/>
              <a:ahLst/>
              <a:cxnLst/>
              <a:rect l="l" t="t" r="r" b="b"/>
              <a:pathLst>
                <a:path w="420459" h="420459">
                  <a:moveTo>
                    <a:pt x="0" y="0"/>
                  </a:moveTo>
                  <a:lnTo>
                    <a:pt x="420459" y="0"/>
                  </a:lnTo>
                  <a:lnTo>
                    <a:pt x="420459" y="420459"/>
                  </a:lnTo>
                  <a:lnTo>
                    <a:pt x="0" y="420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7533197" y="7390211"/>
            <a:ext cx="3911598" cy="46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36"/>
              </a:lnSpc>
            </a:pPr>
            <a:r>
              <a:rPr lang="en-US" sz="1700" b="1" spc="-37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Riset, inovasi, sistem teknologi informasi dan pengabdian masyarakat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2298014" y="3458467"/>
            <a:ext cx="4726417" cy="4966248"/>
            <a:chOff x="0" y="0"/>
            <a:chExt cx="1244818" cy="130798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244818" cy="1307983"/>
            </a:xfrm>
            <a:custGeom>
              <a:avLst/>
              <a:gdLst/>
              <a:ahLst/>
              <a:cxnLst/>
              <a:rect l="l" t="t" r="r" b="b"/>
              <a:pathLst>
                <a:path w="1244818" h="1307983">
                  <a:moveTo>
                    <a:pt x="70434" y="0"/>
                  </a:moveTo>
                  <a:lnTo>
                    <a:pt x="1174383" y="0"/>
                  </a:lnTo>
                  <a:cubicBezTo>
                    <a:pt x="1193064" y="0"/>
                    <a:pt x="1210979" y="7421"/>
                    <a:pt x="1224188" y="20630"/>
                  </a:cubicBezTo>
                  <a:cubicBezTo>
                    <a:pt x="1237397" y="33839"/>
                    <a:pt x="1244818" y="51754"/>
                    <a:pt x="1244818" y="70434"/>
                  </a:cubicBezTo>
                  <a:lnTo>
                    <a:pt x="1244818" y="1237549"/>
                  </a:lnTo>
                  <a:cubicBezTo>
                    <a:pt x="1244818" y="1256229"/>
                    <a:pt x="1237397" y="1274144"/>
                    <a:pt x="1224188" y="1287353"/>
                  </a:cubicBezTo>
                  <a:cubicBezTo>
                    <a:pt x="1210979" y="1300562"/>
                    <a:pt x="1193064" y="1307983"/>
                    <a:pt x="1174383" y="1307983"/>
                  </a:cubicBezTo>
                  <a:lnTo>
                    <a:pt x="70434" y="1307983"/>
                  </a:lnTo>
                  <a:cubicBezTo>
                    <a:pt x="51754" y="1307983"/>
                    <a:pt x="33839" y="1300562"/>
                    <a:pt x="20630" y="1287353"/>
                  </a:cubicBezTo>
                  <a:cubicBezTo>
                    <a:pt x="7421" y="1274144"/>
                    <a:pt x="0" y="1256229"/>
                    <a:pt x="0" y="1237549"/>
                  </a:cubicBezTo>
                  <a:lnTo>
                    <a:pt x="0" y="70434"/>
                  </a:lnTo>
                  <a:cubicBezTo>
                    <a:pt x="0" y="51754"/>
                    <a:pt x="7421" y="33839"/>
                    <a:pt x="20630" y="20630"/>
                  </a:cubicBezTo>
                  <a:cubicBezTo>
                    <a:pt x="33839" y="7421"/>
                    <a:pt x="51754" y="0"/>
                    <a:pt x="70434" y="0"/>
                  </a:cubicBez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244818" cy="1346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596529" y="3693918"/>
            <a:ext cx="4129388" cy="1984651"/>
            <a:chOff x="0" y="0"/>
            <a:chExt cx="812800" cy="3906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390645"/>
            </a:xfrm>
            <a:custGeom>
              <a:avLst/>
              <a:gdLst/>
              <a:ahLst/>
              <a:cxnLst/>
              <a:rect l="l" t="t" r="r" b="b"/>
              <a:pathLst>
                <a:path w="812800" h="390645">
                  <a:moveTo>
                    <a:pt x="43121" y="0"/>
                  </a:moveTo>
                  <a:lnTo>
                    <a:pt x="769679" y="0"/>
                  </a:lnTo>
                  <a:cubicBezTo>
                    <a:pt x="793494" y="0"/>
                    <a:pt x="812800" y="19306"/>
                    <a:pt x="812800" y="43121"/>
                  </a:cubicBezTo>
                  <a:lnTo>
                    <a:pt x="812800" y="347524"/>
                  </a:lnTo>
                  <a:cubicBezTo>
                    <a:pt x="812800" y="371339"/>
                    <a:pt x="793494" y="390645"/>
                    <a:pt x="769679" y="390645"/>
                  </a:cubicBezTo>
                  <a:lnTo>
                    <a:pt x="43121" y="390645"/>
                  </a:lnTo>
                  <a:cubicBezTo>
                    <a:pt x="19306" y="390645"/>
                    <a:pt x="0" y="371339"/>
                    <a:pt x="0" y="347524"/>
                  </a:cubicBezTo>
                  <a:lnTo>
                    <a:pt x="0" y="43121"/>
                  </a:lnTo>
                  <a:cubicBezTo>
                    <a:pt x="0" y="19306"/>
                    <a:pt x="19306" y="0"/>
                    <a:pt x="43121" y="0"/>
                  </a:cubicBezTo>
                  <a:close/>
                </a:path>
              </a:pathLst>
            </a:custGeom>
            <a:blipFill>
              <a:blip r:embed="rId4"/>
              <a:stretch>
                <a:fillRect l="-273926" t="-48794" r="-30558" b="-1278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AutoShape 49"/>
          <p:cNvSpPr/>
          <p:nvPr/>
        </p:nvSpPr>
        <p:spPr>
          <a:xfrm>
            <a:off x="12596529" y="5965412"/>
            <a:ext cx="4129388" cy="0"/>
          </a:xfrm>
          <a:prstGeom prst="line">
            <a:avLst/>
          </a:prstGeom>
          <a:ln w="38100" cap="flat">
            <a:gradFill>
              <a:gsLst>
                <a:gs pos="0">
                  <a:srgbClr val="FF8A01">
                    <a:alpha val="100000"/>
                  </a:srgbClr>
                </a:gs>
                <a:gs pos="100000">
                  <a:srgbClr val="FFCF01">
                    <a:alpha val="100000"/>
                  </a:srgbClr>
                </a:gs>
              </a:gsLst>
              <a:lin ang="27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0" name="Group 50"/>
          <p:cNvGrpSpPr/>
          <p:nvPr/>
        </p:nvGrpSpPr>
        <p:grpSpPr>
          <a:xfrm>
            <a:off x="12618272" y="6158161"/>
            <a:ext cx="4085902" cy="824447"/>
            <a:chOff x="0" y="0"/>
            <a:chExt cx="1076122" cy="21713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076122" cy="217138"/>
            </a:xfrm>
            <a:custGeom>
              <a:avLst/>
              <a:gdLst/>
              <a:ahLst/>
              <a:cxnLst/>
              <a:rect l="l" t="t" r="r" b="b"/>
              <a:pathLst>
                <a:path w="1076122" h="217138">
                  <a:moveTo>
                    <a:pt x="24632" y="0"/>
                  </a:moveTo>
                  <a:lnTo>
                    <a:pt x="1051490" y="0"/>
                  </a:lnTo>
                  <a:cubicBezTo>
                    <a:pt x="1058023" y="0"/>
                    <a:pt x="1064288" y="2595"/>
                    <a:pt x="1068908" y="7215"/>
                  </a:cubicBezTo>
                  <a:cubicBezTo>
                    <a:pt x="1073527" y="11834"/>
                    <a:pt x="1076122" y="18099"/>
                    <a:pt x="1076122" y="24632"/>
                  </a:cubicBezTo>
                  <a:lnTo>
                    <a:pt x="1076122" y="192506"/>
                  </a:lnTo>
                  <a:cubicBezTo>
                    <a:pt x="1076122" y="199039"/>
                    <a:pt x="1073527" y="205304"/>
                    <a:pt x="1068908" y="209924"/>
                  </a:cubicBezTo>
                  <a:cubicBezTo>
                    <a:pt x="1064288" y="214543"/>
                    <a:pt x="1058023" y="217138"/>
                    <a:pt x="1051490" y="217138"/>
                  </a:cubicBezTo>
                  <a:lnTo>
                    <a:pt x="24632" y="217138"/>
                  </a:lnTo>
                  <a:cubicBezTo>
                    <a:pt x="18099" y="217138"/>
                    <a:pt x="11834" y="214543"/>
                    <a:pt x="7215" y="209924"/>
                  </a:cubicBezTo>
                  <a:cubicBezTo>
                    <a:pt x="2595" y="205304"/>
                    <a:pt x="0" y="199039"/>
                    <a:pt x="0" y="192506"/>
                  </a:cubicBezTo>
                  <a:lnTo>
                    <a:pt x="0" y="24632"/>
                  </a:lnTo>
                  <a:cubicBezTo>
                    <a:pt x="0" y="18099"/>
                    <a:pt x="2595" y="11834"/>
                    <a:pt x="7215" y="7215"/>
                  </a:cubicBezTo>
                  <a:cubicBezTo>
                    <a:pt x="11834" y="2595"/>
                    <a:pt x="18099" y="0"/>
                    <a:pt x="2463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1076122" cy="25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2705424" y="6456656"/>
            <a:ext cx="3911598" cy="24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4"/>
              </a:lnSpc>
            </a:pPr>
            <a:r>
              <a:rPr lang="en-US" sz="1800" b="1" spc="-3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Komisi 3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12618272" y="7201760"/>
            <a:ext cx="386556" cy="386556"/>
            <a:chOff x="0" y="0"/>
            <a:chExt cx="515407" cy="515407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515407" cy="515407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6634" tIns="36634" rIns="36634" bIns="3663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8" name="Freeform 58"/>
            <p:cNvSpPr/>
            <p:nvPr/>
          </p:nvSpPr>
          <p:spPr>
            <a:xfrm>
              <a:off x="47474" y="47474"/>
              <a:ext cx="420459" cy="420459"/>
            </a:xfrm>
            <a:custGeom>
              <a:avLst/>
              <a:gdLst/>
              <a:ahLst/>
              <a:cxnLst/>
              <a:rect l="l" t="t" r="r" b="b"/>
              <a:pathLst>
                <a:path w="420459" h="420459">
                  <a:moveTo>
                    <a:pt x="0" y="0"/>
                  </a:moveTo>
                  <a:lnTo>
                    <a:pt x="420459" y="0"/>
                  </a:lnTo>
                  <a:lnTo>
                    <a:pt x="420459" y="420459"/>
                  </a:lnTo>
                  <a:lnTo>
                    <a:pt x="0" y="420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13251963" y="7268358"/>
            <a:ext cx="3911598" cy="46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36"/>
              </a:lnSpc>
            </a:pPr>
            <a:r>
              <a:rPr lang="en-US" sz="1700" b="1" spc="-37" noProof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Sumber daya manusia, kerja sama dan alumni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949077" y="778718"/>
            <a:ext cx="8389847" cy="1112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9"/>
              </a:lnSpc>
            </a:pPr>
            <a:r>
              <a:rPr lang="en-US" sz="7200" b="1" noProof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Komisi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949077" y="1963018"/>
            <a:ext cx="83898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5999" b="1" noProof="1">
                <a:solidFill>
                  <a:srgbClr val="ED9B0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Senat Akademik UI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4" name="Group 4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 Akademik Universitas Indonesia 2024-2029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217062" y="469070"/>
            <a:ext cx="3366325" cy="1382448"/>
          </a:xfrm>
          <a:custGeom>
            <a:avLst/>
            <a:gdLst/>
            <a:ahLst/>
            <a:cxnLst/>
            <a:rect l="l" t="t" r="r" b="b"/>
            <a:pathLst>
              <a:path w="3366325" h="1382448">
                <a:moveTo>
                  <a:pt x="0" y="0"/>
                </a:moveTo>
                <a:lnTo>
                  <a:pt x="3366325" y="0"/>
                </a:lnTo>
                <a:lnTo>
                  <a:pt x="3366325" y="1382448"/>
                </a:lnTo>
                <a:lnTo>
                  <a:pt x="0" y="1382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6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26132" y="2634788"/>
            <a:ext cx="5406019" cy="2831403"/>
          </a:xfrm>
          <a:custGeom>
            <a:avLst/>
            <a:gdLst/>
            <a:ahLst/>
            <a:cxnLst/>
            <a:rect l="l" t="t" r="r" b="b"/>
            <a:pathLst>
              <a:path w="5406019" h="2831403">
                <a:moveTo>
                  <a:pt x="0" y="0"/>
                </a:moveTo>
                <a:lnTo>
                  <a:pt x="5406019" y="0"/>
                </a:lnTo>
                <a:lnTo>
                  <a:pt x="5406019" y="2831403"/>
                </a:lnTo>
                <a:lnTo>
                  <a:pt x="0" y="2831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32151" y="2634788"/>
            <a:ext cx="5655049" cy="2834593"/>
          </a:xfrm>
          <a:custGeom>
            <a:avLst/>
            <a:gdLst/>
            <a:ahLst/>
            <a:cxnLst/>
            <a:rect l="l" t="t" r="r" b="b"/>
            <a:pathLst>
              <a:path w="5655049" h="2834593">
                <a:moveTo>
                  <a:pt x="0" y="0"/>
                </a:moveTo>
                <a:lnTo>
                  <a:pt x="5655049" y="0"/>
                </a:lnTo>
                <a:lnTo>
                  <a:pt x="5655049" y="2834594"/>
                </a:lnTo>
                <a:lnTo>
                  <a:pt x="0" y="2834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887200" y="2634788"/>
            <a:ext cx="5592894" cy="2831403"/>
          </a:xfrm>
          <a:custGeom>
            <a:avLst/>
            <a:gdLst/>
            <a:ahLst/>
            <a:cxnLst/>
            <a:rect l="l" t="t" r="r" b="b"/>
            <a:pathLst>
              <a:path w="5592894" h="2831403">
                <a:moveTo>
                  <a:pt x="0" y="0"/>
                </a:moveTo>
                <a:lnTo>
                  <a:pt x="5592894" y="0"/>
                </a:lnTo>
                <a:lnTo>
                  <a:pt x="5592894" y="2831403"/>
                </a:lnTo>
                <a:lnTo>
                  <a:pt x="0" y="2831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795919" y="5908277"/>
            <a:ext cx="14714388" cy="2940681"/>
            <a:chOff x="0" y="0"/>
            <a:chExt cx="19619184" cy="39209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61469" cy="3920907"/>
            </a:xfrm>
            <a:custGeom>
              <a:avLst/>
              <a:gdLst/>
              <a:ahLst/>
              <a:cxnLst/>
              <a:rect l="l" t="t" r="r" b="b"/>
              <a:pathLst>
                <a:path w="7861469" h="3920907">
                  <a:moveTo>
                    <a:pt x="0" y="0"/>
                  </a:moveTo>
                  <a:lnTo>
                    <a:pt x="7861469" y="0"/>
                  </a:lnTo>
                  <a:lnTo>
                    <a:pt x="7861469" y="3920907"/>
                  </a:lnTo>
                  <a:lnTo>
                    <a:pt x="0" y="3920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861469" y="0"/>
              <a:ext cx="7783439" cy="3920907"/>
            </a:xfrm>
            <a:custGeom>
              <a:avLst/>
              <a:gdLst/>
              <a:ahLst/>
              <a:cxnLst/>
              <a:rect l="l" t="t" r="r" b="b"/>
              <a:pathLst>
                <a:path w="7783439" h="3920907">
                  <a:moveTo>
                    <a:pt x="0" y="0"/>
                  </a:moveTo>
                  <a:lnTo>
                    <a:pt x="7783439" y="0"/>
                  </a:lnTo>
                  <a:lnTo>
                    <a:pt x="7783439" y="3920907"/>
                  </a:lnTo>
                  <a:lnTo>
                    <a:pt x="0" y="3920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5644908" y="34363"/>
              <a:ext cx="3974276" cy="3886544"/>
            </a:xfrm>
            <a:custGeom>
              <a:avLst/>
              <a:gdLst/>
              <a:ahLst/>
              <a:cxnLst/>
              <a:rect l="l" t="t" r="r" b="b"/>
              <a:pathLst>
                <a:path w="3974276" h="3886544">
                  <a:moveTo>
                    <a:pt x="0" y="0"/>
                  </a:moveTo>
                  <a:lnTo>
                    <a:pt x="3974276" y="0"/>
                  </a:lnTo>
                  <a:lnTo>
                    <a:pt x="3974276" y="3886544"/>
                  </a:lnTo>
                  <a:lnTo>
                    <a:pt x="0" y="3886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767736" y="1160294"/>
            <a:ext cx="10752527" cy="10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6999" b="1" dirty="0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Komisi 1 SA UI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4" name="Group 4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 Akademik Universitas Indonesia 2024-2029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217062" y="469070"/>
            <a:ext cx="3366325" cy="1382448"/>
          </a:xfrm>
          <a:custGeom>
            <a:avLst/>
            <a:gdLst/>
            <a:ahLst/>
            <a:cxnLst/>
            <a:rect l="l" t="t" r="r" b="b"/>
            <a:pathLst>
              <a:path w="3366325" h="1382448">
                <a:moveTo>
                  <a:pt x="0" y="0"/>
                </a:moveTo>
                <a:lnTo>
                  <a:pt x="3366325" y="0"/>
                </a:lnTo>
                <a:lnTo>
                  <a:pt x="3366325" y="1382448"/>
                </a:lnTo>
                <a:lnTo>
                  <a:pt x="0" y="1382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6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7549" y="2610707"/>
            <a:ext cx="5566704" cy="2836537"/>
          </a:xfrm>
          <a:custGeom>
            <a:avLst/>
            <a:gdLst/>
            <a:ahLst/>
            <a:cxnLst/>
            <a:rect l="l" t="t" r="r" b="b"/>
            <a:pathLst>
              <a:path w="5566704" h="2836537">
                <a:moveTo>
                  <a:pt x="0" y="0"/>
                </a:moveTo>
                <a:lnTo>
                  <a:pt x="5566704" y="0"/>
                </a:lnTo>
                <a:lnTo>
                  <a:pt x="5566704" y="2836537"/>
                </a:lnTo>
                <a:lnTo>
                  <a:pt x="0" y="2836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54253" y="2610707"/>
            <a:ext cx="5785346" cy="2836537"/>
          </a:xfrm>
          <a:custGeom>
            <a:avLst/>
            <a:gdLst/>
            <a:ahLst/>
            <a:cxnLst/>
            <a:rect l="l" t="t" r="r" b="b"/>
            <a:pathLst>
              <a:path w="5785346" h="2836537">
                <a:moveTo>
                  <a:pt x="0" y="0"/>
                </a:moveTo>
                <a:lnTo>
                  <a:pt x="5785347" y="0"/>
                </a:lnTo>
                <a:lnTo>
                  <a:pt x="5785347" y="2836537"/>
                </a:lnTo>
                <a:lnTo>
                  <a:pt x="0" y="2836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16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039600" y="2671830"/>
            <a:ext cx="5548817" cy="2955300"/>
          </a:xfrm>
          <a:custGeom>
            <a:avLst/>
            <a:gdLst/>
            <a:ahLst/>
            <a:cxnLst/>
            <a:rect l="l" t="t" r="r" b="b"/>
            <a:pathLst>
              <a:path w="5548817" h="2955300">
                <a:moveTo>
                  <a:pt x="0" y="0"/>
                </a:moveTo>
                <a:lnTo>
                  <a:pt x="5548817" y="0"/>
                </a:lnTo>
                <a:lnTo>
                  <a:pt x="5548817" y="2955300"/>
                </a:lnTo>
                <a:lnTo>
                  <a:pt x="0" y="2955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98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767737" y="759668"/>
            <a:ext cx="10752527" cy="10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6999" b="1" dirty="0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Komisi 2 SA UI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630180" y="5627130"/>
            <a:ext cx="4385544" cy="2836537"/>
          </a:xfrm>
          <a:custGeom>
            <a:avLst/>
            <a:gdLst/>
            <a:ahLst/>
            <a:cxnLst/>
            <a:rect l="l" t="t" r="r" b="b"/>
            <a:pathLst>
              <a:path w="4385544" h="2836537">
                <a:moveTo>
                  <a:pt x="0" y="0"/>
                </a:moveTo>
                <a:lnTo>
                  <a:pt x="4385544" y="0"/>
                </a:lnTo>
                <a:lnTo>
                  <a:pt x="4385544" y="2836537"/>
                </a:lnTo>
                <a:lnTo>
                  <a:pt x="0" y="28365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6355" r="-319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921272" y="5627130"/>
            <a:ext cx="5765115" cy="2826618"/>
          </a:xfrm>
          <a:custGeom>
            <a:avLst/>
            <a:gdLst/>
            <a:ahLst/>
            <a:cxnLst/>
            <a:rect l="l" t="t" r="r" b="b"/>
            <a:pathLst>
              <a:path w="5765115" h="2826618">
                <a:moveTo>
                  <a:pt x="0" y="0"/>
                </a:moveTo>
                <a:lnTo>
                  <a:pt x="5765115" y="0"/>
                </a:lnTo>
                <a:lnTo>
                  <a:pt x="5765115" y="2826617"/>
                </a:lnTo>
                <a:lnTo>
                  <a:pt x="0" y="2826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1370" b="-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78129" y="5627130"/>
            <a:ext cx="5566704" cy="2836537"/>
          </a:xfrm>
          <a:custGeom>
            <a:avLst/>
            <a:gdLst/>
            <a:ahLst/>
            <a:cxnLst/>
            <a:rect l="l" t="t" r="r" b="b"/>
            <a:pathLst>
              <a:path w="5566704" h="2836537">
                <a:moveTo>
                  <a:pt x="0" y="0"/>
                </a:moveTo>
                <a:lnTo>
                  <a:pt x="5566704" y="0"/>
                </a:lnTo>
                <a:lnTo>
                  <a:pt x="5566704" y="2836537"/>
                </a:lnTo>
                <a:lnTo>
                  <a:pt x="0" y="2836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0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dr. Rose Mini Agoes Salim | Greatmind">
            <a:extLst>
              <a:ext uri="{FF2B5EF4-FFF2-40B4-BE49-F238E27FC236}">
                <a16:creationId xmlns:a16="http://schemas.microsoft.com/office/drawing/2014/main" id="{F59C62C3-5B76-EAB6-108F-73851988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695" y="3344139"/>
            <a:ext cx="1338591" cy="133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96756" cy="10363501"/>
          </a:xfrm>
          <a:custGeom>
            <a:avLst/>
            <a:gdLst/>
            <a:ahLst/>
            <a:cxnLst/>
            <a:rect l="l" t="t" r="r" b="b"/>
            <a:pathLst>
              <a:path w="18296756" h="10363501">
                <a:moveTo>
                  <a:pt x="0" y="0"/>
                </a:moveTo>
                <a:lnTo>
                  <a:pt x="18296756" y="0"/>
                </a:lnTo>
                <a:lnTo>
                  <a:pt x="18296756" y="10363501"/>
                </a:lnTo>
                <a:lnTo>
                  <a:pt x="0" y="10363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08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44404" y="9433014"/>
            <a:ext cx="20959729" cy="930486"/>
            <a:chOff x="0" y="0"/>
            <a:chExt cx="27946306" cy="1240649"/>
          </a:xfrm>
        </p:grpSpPr>
        <p:grpSp>
          <p:nvGrpSpPr>
            <p:cNvPr id="4" name="Group 4"/>
            <p:cNvGrpSpPr/>
            <p:nvPr/>
          </p:nvGrpSpPr>
          <p:grpSpPr>
            <a:xfrm>
              <a:off x="5861988" y="0"/>
              <a:ext cx="22084318" cy="1134696"/>
              <a:chOff x="0" y="0"/>
              <a:chExt cx="4362334" cy="22413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62335" cy="224138"/>
              </a:xfrm>
              <a:custGeom>
                <a:avLst/>
                <a:gdLst/>
                <a:ahLst/>
                <a:cxnLst/>
                <a:rect l="l" t="t" r="r" b="b"/>
                <a:pathLst>
                  <a:path w="4362335" h="224138">
                    <a:moveTo>
                      <a:pt x="4159135" y="0"/>
                    </a:moveTo>
                    <a:lnTo>
                      <a:pt x="0" y="0"/>
                    </a:lnTo>
                    <a:lnTo>
                      <a:pt x="203200" y="224138"/>
                    </a:lnTo>
                    <a:lnTo>
                      <a:pt x="4362335" y="224138"/>
                    </a:lnTo>
                    <a:lnTo>
                      <a:pt x="4159135" y="0"/>
                    </a:lnTo>
                    <a:close/>
                  </a:path>
                </a:pathLst>
              </a:custGeom>
              <a:solidFill>
                <a:srgbClr val="393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01600" y="-38100"/>
                <a:ext cx="4159134" cy="262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7501896" cy="1240649"/>
              <a:chOff x="0" y="0"/>
              <a:chExt cx="1481856" cy="24506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81856" cy="245066"/>
              </a:xfrm>
              <a:custGeom>
                <a:avLst/>
                <a:gdLst/>
                <a:ahLst/>
                <a:cxnLst/>
                <a:rect l="l" t="t" r="r" b="b"/>
                <a:pathLst>
                  <a:path w="1481856" h="245066">
                    <a:moveTo>
                      <a:pt x="1278656" y="0"/>
                    </a:moveTo>
                    <a:lnTo>
                      <a:pt x="0" y="0"/>
                    </a:lnTo>
                    <a:lnTo>
                      <a:pt x="203200" y="245066"/>
                    </a:lnTo>
                    <a:lnTo>
                      <a:pt x="1481856" y="245066"/>
                    </a:lnTo>
                    <a:lnTo>
                      <a:pt x="12786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270000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1600" y="-38100"/>
                <a:ext cx="1278656" cy="283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2567459" y="393272"/>
              <a:ext cx="12488487" cy="4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Senat Akademik Universitas Indonesia 2024-2029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217062" y="469070"/>
            <a:ext cx="3366325" cy="1382448"/>
          </a:xfrm>
          <a:custGeom>
            <a:avLst/>
            <a:gdLst/>
            <a:ahLst/>
            <a:cxnLst/>
            <a:rect l="l" t="t" r="r" b="b"/>
            <a:pathLst>
              <a:path w="3366325" h="1382448">
                <a:moveTo>
                  <a:pt x="0" y="0"/>
                </a:moveTo>
                <a:lnTo>
                  <a:pt x="3366325" y="0"/>
                </a:lnTo>
                <a:lnTo>
                  <a:pt x="3366325" y="1382448"/>
                </a:lnTo>
                <a:lnTo>
                  <a:pt x="0" y="1382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6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70708" y="2774923"/>
            <a:ext cx="5255357" cy="2748031"/>
          </a:xfrm>
          <a:custGeom>
            <a:avLst/>
            <a:gdLst/>
            <a:ahLst/>
            <a:cxnLst/>
            <a:rect l="l" t="t" r="r" b="b"/>
            <a:pathLst>
              <a:path w="5255357" h="2748031">
                <a:moveTo>
                  <a:pt x="0" y="0"/>
                </a:moveTo>
                <a:lnTo>
                  <a:pt x="5255357" y="0"/>
                </a:lnTo>
                <a:lnTo>
                  <a:pt x="5255357" y="2748030"/>
                </a:lnTo>
                <a:lnTo>
                  <a:pt x="0" y="2748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81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70708" y="5522953"/>
            <a:ext cx="5255357" cy="2748031"/>
          </a:xfrm>
          <a:custGeom>
            <a:avLst/>
            <a:gdLst/>
            <a:ahLst/>
            <a:cxnLst/>
            <a:rect l="l" t="t" r="r" b="b"/>
            <a:pathLst>
              <a:path w="5255357" h="2748031">
                <a:moveTo>
                  <a:pt x="0" y="0"/>
                </a:moveTo>
                <a:lnTo>
                  <a:pt x="5255357" y="0"/>
                </a:lnTo>
                <a:lnTo>
                  <a:pt x="5255357" y="2748031"/>
                </a:lnTo>
                <a:lnTo>
                  <a:pt x="0" y="2748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1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286348" y="2774923"/>
            <a:ext cx="5296202" cy="2748031"/>
          </a:xfrm>
          <a:custGeom>
            <a:avLst/>
            <a:gdLst/>
            <a:ahLst/>
            <a:cxnLst/>
            <a:rect l="l" t="t" r="r" b="b"/>
            <a:pathLst>
              <a:path w="5296202" h="2748031">
                <a:moveTo>
                  <a:pt x="0" y="0"/>
                </a:moveTo>
                <a:lnTo>
                  <a:pt x="5296202" y="0"/>
                </a:lnTo>
                <a:lnTo>
                  <a:pt x="5296202" y="2748030"/>
                </a:lnTo>
                <a:lnTo>
                  <a:pt x="0" y="2748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981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286348" y="5522953"/>
            <a:ext cx="5296202" cy="2748031"/>
          </a:xfrm>
          <a:custGeom>
            <a:avLst/>
            <a:gdLst/>
            <a:ahLst/>
            <a:cxnLst/>
            <a:rect l="l" t="t" r="r" b="b"/>
            <a:pathLst>
              <a:path w="5296202" h="2748031">
                <a:moveTo>
                  <a:pt x="0" y="0"/>
                </a:moveTo>
                <a:lnTo>
                  <a:pt x="5296202" y="0"/>
                </a:lnTo>
                <a:lnTo>
                  <a:pt x="5296202" y="2748031"/>
                </a:lnTo>
                <a:lnTo>
                  <a:pt x="0" y="2748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81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744475" y="2774923"/>
            <a:ext cx="5551577" cy="2748031"/>
          </a:xfrm>
          <a:custGeom>
            <a:avLst/>
            <a:gdLst/>
            <a:ahLst/>
            <a:cxnLst/>
            <a:rect l="l" t="t" r="r" b="b"/>
            <a:pathLst>
              <a:path w="5551577" h="2748031">
                <a:moveTo>
                  <a:pt x="0" y="0"/>
                </a:moveTo>
                <a:lnTo>
                  <a:pt x="5551577" y="0"/>
                </a:lnTo>
                <a:lnTo>
                  <a:pt x="5551577" y="2748030"/>
                </a:lnTo>
                <a:lnTo>
                  <a:pt x="0" y="27480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744475" y="5522953"/>
            <a:ext cx="5551577" cy="2748031"/>
          </a:xfrm>
          <a:custGeom>
            <a:avLst/>
            <a:gdLst/>
            <a:ahLst/>
            <a:cxnLst/>
            <a:rect l="l" t="t" r="r" b="b"/>
            <a:pathLst>
              <a:path w="5551577" h="2748031">
                <a:moveTo>
                  <a:pt x="0" y="0"/>
                </a:moveTo>
                <a:lnTo>
                  <a:pt x="5551577" y="0"/>
                </a:lnTo>
                <a:lnTo>
                  <a:pt x="5551577" y="2748031"/>
                </a:lnTo>
                <a:lnTo>
                  <a:pt x="0" y="27480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767737" y="759668"/>
            <a:ext cx="10752527" cy="103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6999" b="1" dirty="0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Komisi 3 SA UI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2219</Words>
  <Application>Microsoft Macintosh PowerPoint</Application>
  <PresentationFormat>Custom</PresentationFormat>
  <Paragraphs>412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Montserrat Bold</vt:lpstr>
      <vt:lpstr>TT Rounds Condensed</vt:lpstr>
      <vt:lpstr>Poppins Semi-Bold</vt:lpstr>
      <vt:lpstr>DM Sans</vt:lpstr>
      <vt:lpstr>Arial Italics</vt:lpstr>
      <vt:lpstr>Poppins</vt:lpstr>
      <vt:lpstr>Arial</vt:lpstr>
      <vt:lpstr>Poppins Bold</vt:lpstr>
      <vt:lpstr>Arial Bold</vt:lpstr>
      <vt:lpstr>DM Sans Bold</vt:lpstr>
      <vt:lpstr>Calibri</vt:lpstr>
      <vt:lpstr>Montserrat Classic</vt:lpstr>
      <vt:lpstr>DM Sans Italics</vt:lpstr>
      <vt:lpstr>Montserrat Classic Bold</vt:lpstr>
      <vt:lpstr>Mont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Kinerjas SA UI - PPT Studi Banding</dc:title>
  <cp:lastModifiedBy>budi wiweko</cp:lastModifiedBy>
  <cp:revision>36</cp:revision>
  <dcterms:created xsi:type="dcterms:W3CDTF">2006-08-16T00:00:00Z</dcterms:created>
  <dcterms:modified xsi:type="dcterms:W3CDTF">2024-12-12T06:16:49Z</dcterms:modified>
  <dc:identifier>DAGQkB-6Jhg</dc:identifier>
</cp:coreProperties>
</file>