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1099" r:id="rId3"/>
    <p:sldId id="1100" r:id="rId4"/>
    <p:sldId id="1148" r:id="rId5"/>
    <p:sldId id="1137" r:id="rId6"/>
    <p:sldId id="1143" r:id="rId7"/>
    <p:sldId id="1144" r:id="rId8"/>
    <p:sldId id="1145" r:id="rId9"/>
    <p:sldId id="1146" r:id="rId10"/>
    <p:sldId id="1141" r:id="rId11"/>
    <p:sldId id="1147" r:id="rId12"/>
    <p:sldId id="1136" r:id="rId13"/>
    <p:sldId id="1101" r:id="rId14"/>
    <p:sldId id="1030" r:id="rId15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C34udNjF84/CEECRLi+zW9+PF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771692-3244-4490-A37F-AB250CBF1747}">
  <a:tblStyle styleId="{15771692-3244-4490-A37F-AB250CBF174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8"/>
    <p:restoredTop sz="94592"/>
  </p:normalViewPr>
  <p:slideViewPr>
    <p:cSldViewPr snapToGrid="0">
      <p:cViewPr varScale="1">
        <p:scale>
          <a:sx n="51" d="100"/>
          <a:sy n="51" d="100"/>
        </p:scale>
        <p:origin x="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3281362" y="557911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D2ED-045C-4147-8E54-C61210A6D0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7A55-91E3-C944-9EB0-522A08EA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sp>
        <p:nvSpPr>
          <p:cNvPr id="15" name="Google Shape;15;p10"/>
          <p:cNvSpPr/>
          <p:nvPr/>
        </p:nvSpPr>
        <p:spPr>
          <a:xfrm>
            <a:off x="0" y="6176963"/>
            <a:ext cx="9906000" cy="681037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Senat Akademik Universitas Indonesia 2024 – 2029 </a:t>
            </a:r>
            <a:endParaRPr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5AA146D6-77AE-CD74-8911-62BA0C3EA3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5" t="37689" r="4091" b="38958"/>
          <a:stretch/>
        </p:blipFill>
        <p:spPr bwMode="auto">
          <a:xfrm>
            <a:off x="6498908" y="6247022"/>
            <a:ext cx="1243774" cy="5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490167" y="849948"/>
            <a:ext cx="673581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 Akademik Universitas Indonesia </a:t>
            </a:r>
            <a:endParaRPr sz="1600"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3410237" y="4199174"/>
            <a:ext cx="322453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Rapat Paripurna ke-13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25 Juli 2024</a:t>
            </a:r>
            <a:endParaRPr sz="1600" dirty="0"/>
          </a:p>
        </p:txBody>
      </p:sp>
      <p:pic>
        <p:nvPicPr>
          <p:cNvPr id="2050" name="Picture 2" descr="11 ide Coba | motivasi, kutipan motivasi, kutipan rohani">
            <a:extLst>
              <a:ext uri="{FF2B5EF4-FFF2-40B4-BE49-F238E27FC236}">
                <a16:creationId xmlns:a16="http://schemas.microsoft.com/office/drawing/2014/main" id="{9215CB86-F432-7982-9044-728D8C0C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72" y="1553806"/>
            <a:ext cx="2445222" cy="24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dentitas – Fakultas Ilmu Pengetahuan Budaya">
            <a:extLst>
              <a:ext uri="{FF2B5EF4-FFF2-40B4-BE49-F238E27FC236}">
                <a16:creationId xmlns:a16="http://schemas.microsoft.com/office/drawing/2014/main" id="{6597C19E-E9DE-E04A-C2A4-B359E69D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96" y="1553806"/>
            <a:ext cx="1750277" cy="24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ECD0D0-9853-03EA-E6D7-4D0952AA6B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90" r="41400" b="-1"/>
          <a:stretch/>
        </p:blipFill>
        <p:spPr>
          <a:xfrm>
            <a:off x="3103303" y="1553806"/>
            <a:ext cx="3224539" cy="2464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C782-ACF0-0AA5-9249-5B7C21F14D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186" y="2675576"/>
            <a:ext cx="8543925" cy="1280604"/>
          </a:xfrm>
        </p:spPr>
        <p:txBody>
          <a:bodyPr>
            <a:normAutofit/>
          </a:bodyPr>
          <a:lstStyle/>
          <a:p>
            <a:pPr algn="ctr"/>
            <a:r>
              <a:rPr lang="en-US" sz="3200" b="1" noProof="1"/>
              <a:t>Kebijakan Umum Arah Pengembangan UI </a:t>
            </a:r>
            <a:br>
              <a:rPr lang="en-US" sz="3200" b="1" noProof="1"/>
            </a:br>
            <a:r>
              <a:rPr lang="en-US" sz="3200" b="1" noProof="1"/>
              <a:t>Tahun 2024 - 2029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4E908-AFA9-8AA6-44A0-34A2F39B6D53}"/>
              </a:ext>
            </a:extLst>
          </p:cNvPr>
          <p:cNvSpPr txBox="1"/>
          <p:nvPr/>
        </p:nvSpPr>
        <p:spPr>
          <a:xfrm>
            <a:off x="1948070" y="3956180"/>
            <a:ext cx="671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Keputusan MWA </a:t>
            </a:r>
            <a:r>
              <a:rPr lang="en-US" sz="2400" dirty="0" err="1"/>
              <a:t>Nomor</a:t>
            </a:r>
            <a:r>
              <a:rPr lang="en-US" sz="2400" dirty="0"/>
              <a:t> 009/SK/MWA-UI/2024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0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EE5E-CA11-9ED2-28B7-16083D7A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Bidang</a:t>
            </a:r>
            <a:r>
              <a:rPr lang="en-US" dirty="0"/>
              <a:t> Peran UI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Berbangsa</a:t>
            </a:r>
            <a:r>
              <a:rPr lang="en-US" dirty="0"/>
              <a:t> dan </a:t>
            </a:r>
            <a:r>
              <a:rPr lang="en-US" dirty="0" err="1"/>
              <a:t>Bernegara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B6B2-A8CD-BE1C-8939-580F1C4D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Pendidikan, </a:t>
            </a:r>
            <a:r>
              <a:rPr lang="en-US" dirty="0" err="1"/>
              <a:t>riset</a:t>
            </a:r>
            <a:r>
              <a:rPr lang="en-US" dirty="0"/>
              <a:t> dan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bermutu</a:t>
            </a:r>
            <a:r>
              <a:rPr lang="en-US" dirty="0"/>
              <a:t> dan  </a:t>
            </a:r>
            <a:r>
              <a:rPr lang="en-US" dirty="0" err="1"/>
              <a:t>memiliki</a:t>
            </a:r>
            <a:r>
              <a:rPr lang="en-US" dirty="0"/>
              <a:t> impact yang </a:t>
            </a:r>
            <a:r>
              <a:rPr lang="en-US" dirty="0" err="1"/>
              <a:t>terukur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dunia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  <a:p>
            <a:r>
              <a:rPr lang="en-US" dirty="0"/>
              <a:t>Science for society </a:t>
            </a:r>
            <a:r>
              <a:rPr lang="en-US" dirty="0" err="1"/>
              <a:t>serta</a:t>
            </a:r>
            <a:r>
              <a:rPr lang="en-US" dirty="0"/>
              <a:t> knowledge for society =&gt;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pada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4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C782-ACF0-0AA5-9249-5B7C21F14D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186" y="2675576"/>
            <a:ext cx="8543925" cy="922647"/>
          </a:xfrm>
        </p:spPr>
        <p:txBody>
          <a:bodyPr>
            <a:normAutofit/>
          </a:bodyPr>
          <a:lstStyle/>
          <a:p>
            <a:pPr algn="ctr"/>
            <a:r>
              <a:rPr lang="en-US" sz="3200" b="1" noProof="1"/>
              <a:t>Laporan Komisi</a:t>
            </a:r>
          </a:p>
        </p:txBody>
      </p:sp>
    </p:spTree>
    <p:extLst>
      <p:ext uri="{BB962C8B-B14F-4D97-AF65-F5344CB8AC3E}">
        <p14:creationId xmlns:p14="http://schemas.microsoft.com/office/powerpoint/2010/main" val="181520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C782-ACF0-0AA5-9249-5B7C21F14D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186" y="2675576"/>
            <a:ext cx="8543925" cy="9226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noProof="1"/>
              <a:t>Laporan Pansus Penggantian Nama </a:t>
            </a:r>
            <a:br>
              <a:rPr lang="en-US" sz="3200" b="1" noProof="1"/>
            </a:br>
            <a:r>
              <a:rPr lang="en-US" sz="3200" b="1" noProof="1"/>
              <a:t>Departemen Teknik Sipil </a:t>
            </a:r>
            <a:br>
              <a:rPr lang="en-US" sz="3200" b="1" noProof="1"/>
            </a:br>
            <a:r>
              <a:rPr lang="en-US" sz="3200" b="1" noProof="1"/>
              <a:t>menjadi </a:t>
            </a:r>
            <a:br>
              <a:rPr lang="en-US" sz="3200" b="1" noProof="1"/>
            </a:br>
            <a:r>
              <a:rPr lang="en-US" sz="3200" b="1" noProof="1"/>
              <a:t>Departemen Teknik Sipil dan Lingkungan</a:t>
            </a:r>
          </a:p>
        </p:txBody>
      </p:sp>
    </p:spTree>
    <p:extLst>
      <p:ext uri="{BB962C8B-B14F-4D97-AF65-F5344CB8AC3E}">
        <p14:creationId xmlns:p14="http://schemas.microsoft.com/office/powerpoint/2010/main" val="86348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rimakasih atau Terima Kasih, Manakah Penulisan yang Benar ...">
            <a:extLst>
              <a:ext uri="{FF2B5EF4-FFF2-40B4-BE49-F238E27FC236}">
                <a16:creationId xmlns:a16="http://schemas.microsoft.com/office/drawing/2014/main" id="{9E4D3FE3-B102-9509-1BBF-A3F7FB1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79" y="1533906"/>
            <a:ext cx="3576159" cy="33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8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50F5-50C4-54F0-BE16-7719B9510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8832" y="1010222"/>
            <a:ext cx="2327275" cy="647700"/>
          </a:xfrm>
        </p:spPr>
        <p:txBody>
          <a:bodyPr>
            <a:normAutofit/>
          </a:bodyPr>
          <a:lstStyle/>
          <a:p>
            <a:pPr algn="ctr"/>
            <a:r>
              <a:rPr lang="en-US" sz="2400" b="1" noProof="1"/>
              <a:t>Agenda Rapat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6C818-BE75-A8B6-C55A-A028419D2F2B}"/>
              </a:ext>
            </a:extLst>
          </p:cNvPr>
          <p:cNvSpPr txBox="1"/>
          <p:nvPr/>
        </p:nvSpPr>
        <p:spPr>
          <a:xfrm>
            <a:off x="621792" y="1875387"/>
            <a:ext cx="8936736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51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000" noProof="1">
                <a:latin typeface="Calibri" panose="020F0502020204030204" pitchFamily="34" charset="0"/>
                <a:cs typeface="Calibri" panose="020F0502020204030204" pitchFamily="34" charset="0"/>
              </a:rPr>
              <a:t>Paparan dan Diskusi bersama Direktur Sumber Daya Diktiristek</a:t>
            </a:r>
          </a:p>
          <a:p>
            <a:pPr marL="5651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000" noProof="1">
                <a:latin typeface="Calibri" panose="020F0502020204030204" pitchFamily="34" charset="0"/>
                <a:cs typeface="Calibri" panose="020F0502020204030204" pitchFamily="34" charset="0"/>
              </a:rPr>
              <a:t>Kebijakan Umum Arah Pengembangan UI tahun 2024 - 2029</a:t>
            </a:r>
          </a:p>
          <a:p>
            <a:pPr marL="5651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000" noProof="1">
                <a:latin typeface="Calibri" panose="020F0502020204030204" pitchFamily="34" charset="0"/>
                <a:cs typeface="Calibri" panose="020F0502020204030204" pitchFamily="34" charset="0"/>
              </a:rPr>
              <a:t>Laporan Komisi</a:t>
            </a:r>
          </a:p>
          <a:p>
            <a:pPr marL="5651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000" noProof="1">
                <a:latin typeface="Calibri" panose="020F0502020204030204" pitchFamily="34" charset="0"/>
                <a:cs typeface="Calibri" panose="020F0502020204030204" pitchFamily="34" charset="0"/>
              </a:rPr>
              <a:t>Laporan Pansus Penggantian Nama Departemen Teknik Sipil menjadi Departemen Teknik Sipil dan Lingkungan</a:t>
            </a:r>
          </a:p>
          <a:p>
            <a:pPr marL="5651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000" noProof="1">
                <a:latin typeface="Calibri" panose="020F0502020204030204" pitchFamily="34" charset="0"/>
                <a:cs typeface="Calibri" panose="020F0502020204030204" pitchFamily="34" charset="0"/>
              </a:rPr>
              <a:t>Lain-lain</a:t>
            </a:r>
          </a:p>
        </p:txBody>
      </p:sp>
    </p:spTree>
    <p:extLst>
      <p:ext uri="{BB962C8B-B14F-4D97-AF65-F5344CB8AC3E}">
        <p14:creationId xmlns:p14="http://schemas.microsoft.com/office/powerpoint/2010/main" val="60018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C782-ACF0-0AA5-9249-5B7C21F14D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3419" y="4870581"/>
            <a:ext cx="8543925" cy="947057"/>
          </a:xfrm>
        </p:spPr>
        <p:txBody>
          <a:bodyPr>
            <a:normAutofit/>
          </a:bodyPr>
          <a:lstStyle/>
          <a:p>
            <a:r>
              <a:rPr lang="en-US" sz="3600" b="1" noProof="1"/>
              <a:t>Direktur Sumber Daya Diktiristek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7FB82-47A8-D67D-A763-477F1C51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390" y="475791"/>
            <a:ext cx="3660420" cy="41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EE5E-CA11-9ED2-28B7-16083D7A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Aran </a:t>
            </a:r>
            <a:r>
              <a:rPr lang="en-US" dirty="0" err="1"/>
              <a:t>Pengembangan</a:t>
            </a:r>
            <a:r>
              <a:rPr lang="en-US" dirty="0"/>
              <a:t>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B6B2-A8CD-BE1C-8939-580F1C4D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150" indent="-514350">
              <a:buAutoNum type="arabicPeriod"/>
            </a:pPr>
            <a:r>
              <a:rPr lang="en-US" dirty="0"/>
              <a:t>Biding Pendidikan</a:t>
            </a:r>
          </a:p>
          <a:p>
            <a:pPr marL="565150" indent="-514350">
              <a:buAutoNum type="arabicPeriod"/>
            </a:pP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Riset</a:t>
            </a:r>
            <a:endParaRPr lang="en-US" dirty="0"/>
          </a:p>
          <a:p>
            <a:pPr marL="565150" indent="-514350">
              <a:buAutoNum type="arabicPeriod"/>
            </a:pP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Masyarakat</a:t>
            </a:r>
          </a:p>
          <a:p>
            <a:pPr marL="565150" indent="-514350">
              <a:buAutoNum type="arabicPeriod"/>
            </a:pPr>
            <a:r>
              <a:rPr lang="en-US" dirty="0" err="1"/>
              <a:t>Bidang</a:t>
            </a:r>
            <a:r>
              <a:rPr lang="en-US" dirty="0"/>
              <a:t> tata Kelola</a:t>
            </a:r>
          </a:p>
          <a:p>
            <a:pPr marL="565150" indent="-514350">
              <a:buAutoNum type="arabicPeriod"/>
            </a:pP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pPr marL="565150" indent="-514350">
              <a:buAutoNum type="arabicPeriod"/>
            </a:pP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  <a:p>
            <a:pPr marL="565150" indent="-514350">
              <a:buAutoNum type="arabicPeriod"/>
            </a:pPr>
            <a:r>
              <a:rPr lang="en-US" dirty="0" err="1"/>
              <a:t>Bidang</a:t>
            </a:r>
            <a:r>
              <a:rPr lang="en-US" dirty="0"/>
              <a:t> Peran UI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Berbangsa</a:t>
            </a:r>
            <a:r>
              <a:rPr lang="en-US" dirty="0"/>
              <a:t> dan </a:t>
            </a:r>
            <a:r>
              <a:rPr lang="en-US" dirty="0" err="1"/>
              <a:t>Bernegara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1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EE5E-CA11-9ED2-28B7-16083D7A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Biding Pendidikan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B6B2-A8CD-BE1C-8939-580F1C4D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Perinat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  <a:p>
            <a:r>
              <a:rPr lang="en-US" dirty="0"/>
              <a:t>Azas </a:t>
            </a:r>
            <a:r>
              <a:rPr lang="en-US" dirty="0" err="1"/>
              <a:t>Keadilan</a:t>
            </a:r>
            <a:r>
              <a:rPr lang="en-US" dirty="0"/>
              <a:t> dan </a:t>
            </a:r>
            <a:r>
              <a:rPr lang="en-US" dirty="0" err="1"/>
              <a:t>Pemerataan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endParaRPr lang="en-US" dirty="0"/>
          </a:p>
          <a:p>
            <a:r>
              <a:rPr lang="en-US" dirty="0"/>
              <a:t>Pendidikan </a:t>
            </a:r>
            <a:r>
              <a:rPr lang="en-US" dirty="0" err="1"/>
              <a:t>beriorientasi</a:t>
            </a:r>
            <a:r>
              <a:rPr lang="en-US" dirty="0"/>
              <a:t> pada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mutakhir</a:t>
            </a:r>
            <a:endParaRPr lang="en-US" dirty="0"/>
          </a:p>
          <a:p>
            <a:r>
              <a:rPr lang="en-US" dirty="0"/>
              <a:t>Proses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dan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,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dan </a:t>
            </a:r>
            <a:r>
              <a:rPr lang="en-US" dirty="0" err="1"/>
              <a:t>akhlak</a:t>
            </a:r>
            <a:r>
              <a:rPr lang="en-US" dirty="0"/>
              <a:t> </a:t>
            </a:r>
            <a:r>
              <a:rPr lang="en-US" dirty="0" err="1"/>
              <a:t>budi</a:t>
            </a:r>
            <a:r>
              <a:rPr lang="en-US" dirty="0"/>
              <a:t> </a:t>
            </a:r>
            <a:r>
              <a:rPr lang="en-US" dirty="0" err="1"/>
              <a:t>pekerti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3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EE5E-CA11-9ED2-28B7-16083D7A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Riset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B6B2-A8CD-BE1C-8939-580F1C4D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Penguin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riset</a:t>
            </a:r>
            <a:endParaRPr lang="en-US" dirty="0"/>
          </a:p>
          <a:p>
            <a:r>
              <a:rPr lang="en-US" dirty="0" err="1"/>
              <a:t>Pendanaan</a:t>
            </a:r>
            <a:r>
              <a:rPr lang="en-US" dirty="0"/>
              <a:t> </a:t>
            </a:r>
            <a:r>
              <a:rPr lang="en-US" dirty="0" err="1"/>
              <a:t>riset</a:t>
            </a:r>
            <a:endParaRPr lang="en-US" dirty="0"/>
          </a:p>
          <a:p>
            <a:r>
              <a:rPr lang="en-US" dirty="0" err="1"/>
              <a:t>Jejaring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dan </a:t>
            </a:r>
            <a:r>
              <a:rPr lang="en-US" dirty="0" err="1"/>
              <a:t>internasional</a:t>
            </a:r>
            <a:endParaRPr lang="en-US" dirty="0"/>
          </a:p>
          <a:p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pada SDGs</a:t>
            </a:r>
          </a:p>
          <a:p>
            <a:r>
              <a:rPr lang="en-US" dirty="0"/>
              <a:t>Center of excellent </a:t>
            </a:r>
            <a:r>
              <a:rPr lang="en-US" dirty="0" err="1"/>
              <a:t>riset</a:t>
            </a:r>
            <a:r>
              <a:rPr lang="en-US" dirty="0"/>
              <a:t> UI =&gt;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kepakaran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, klister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multidisiplin</a:t>
            </a:r>
            <a:r>
              <a:rPr lang="en-US" dirty="0"/>
              <a:t> dan </a:t>
            </a:r>
            <a:r>
              <a:rPr lang="en-US" dirty="0" err="1"/>
              <a:t>interdisiplin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1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EE5E-CA11-9ED2-28B7-16083D7A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Masyarakat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B6B2-A8CD-BE1C-8939-580F1C4D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Grand design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, </a:t>
            </a:r>
            <a:r>
              <a:rPr lang="en-US" dirty="0" err="1"/>
              <a:t>sinkron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riset</a:t>
            </a:r>
            <a:endParaRPr lang="en-US" dirty="0"/>
          </a:p>
          <a:p>
            <a:r>
              <a:rPr lang="en-US" dirty="0" err="1"/>
              <a:t>Multidisiplin</a:t>
            </a:r>
            <a:r>
              <a:rPr lang="en-US" dirty="0"/>
              <a:t> dan </a:t>
            </a:r>
            <a:r>
              <a:rPr lang="en-US" dirty="0" err="1"/>
              <a:t>interdisiplin</a:t>
            </a:r>
            <a:endParaRPr lang="en-US" dirty="0"/>
          </a:p>
          <a:p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terukur</a:t>
            </a:r>
            <a:r>
              <a:rPr lang="en-US" dirty="0"/>
              <a:t> pada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7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EE5E-CA11-9ED2-28B7-16083D7A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Bidang</a:t>
            </a:r>
            <a:r>
              <a:rPr lang="en-US" dirty="0"/>
              <a:t> Tata Kelola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B6B2-A8CD-BE1C-8939-580F1C4D4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592337"/>
            <a:ext cx="854392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Menyempurnakan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</a:p>
          <a:p>
            <a:r>
              <a:rPr lang="en-US" dirty="0" err="1"/>
              <a:t>Menciptakan</a:t>
            </a:r>
            <a:r>
              <a:rPr lang="en-US" dirty="0"/>
              <a:t> strategi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mengahdapi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dan global</a:t>
            </a:r>
          </a:p>
          <a:p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big data dan high performance computing UI, intelligence governance dan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digital</a:t>
            </a:r>
          </a:p>
          <a:p>
            <a:r>
              <a:rPr lang="en-US" dirty="0" err="1"/>
              <a:t>Menjadikan</a:t>
            </a:r>
            <a:r>
              <a:rPr lang="en-US" dirty="0"/>
              <a:t> UI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dan </a:t>
            </a:r>
            <a:r>
              <a:rPr lang="en-US" dirty="0" err="1"/>
              <a:t>bekerja</a:t>
            </a:r>
            <a:r>
              <a:rPr lang="en-US" dirty="0"/>
              <a:t> yang </a:t>
            </a:r>
            <a:r>
              <a:rPr lang="en-US" dirty="0" err="1"/>
              <a:t>kondusif</a:t>
            </a:r>
            <a:r>
              <a:rPr lang="en-US" dirty="0"/>
              <a:t>, </a:t>
            </a:r>
            <a:r>
              <a:rPr lang="en-US" dirty="0" err="1"/>
              <a:t>aman</a:t>
            </a:r>
            <a:r>
              <a:rPr lang="en-US" dirty="0"/>
              <a:t>, </a:t>
            </a:r>
            <a:r>
              <a:rPr lang="en-US" dirty="0" err="1"/>
              <a:t>bersahabat</a:t>
            </a:r>
            <a:r>
              <a:rPr lang="en-US" dirty="0"/>
              <a:t>, </a:t>
            </a:r>
            <a:r>
              <a:rPr lang="en-US" dirty="0" err="1"/>
              <a:t>inklusif</a:t>
            </a:r>
            <a:r>
              <a:rPr lang="en-US" dirty="0"/>
              <a:t>, </a:t>
            </a:r>
            <a:r>
              <a:rPr lang="en-US" dirty="0" err="1"/>
              <a:t>ramah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kekerasan</a:t>
            </a:r>
            <a:endParaRPr lang="en-US" dirty="0"/>
          </a:p>
          <a:p>
            <a:r>
              <a:rPr lang="en-US" dirty="0" err="1"/>
              <a:t>Memastikan</a:t>
            </a:r>
            <a:r>
              <a:rPr lang="en-US" dirty="0"/>
              <a:t> UI </a:t>
            </a:r>
            <a:r>
              <a:rPr lang="en-US" dirty="0" err="1"/>
              <a:t>menerapkan</a:t>
            </a:r>
            <a:r>
              <a:rPr lang="en-US" dirty="0"/>
              <a:t> Good university governance dan risk &amp; compliance yang </a:t>
            </a:r>
            <a:r>
              <a:rPr lang="en-US" dirty="0" err="1"/>
              <a:t>baik</a:t>
            </a:r>
            <a:endParaRPr lang="en-US" dirty="0"/>
          </a:p>
          <a:p>
            <a:r>
              <a:rPr lang="en-US" dirty="0" err="1"/>
              <a:t>Kolaborasi</a:t>
            </a:r>
            <a:r>
              <a:rPr lang="en-US" dirty="0"/>
              <a:t> 4 organ UI</a:t>
            </a:r>
          </a:p>
        </p:txBody>
      </p:sp>
    </p:spTree>
    <p:extLst>
      <p:ext uri="{BB962C8B-B14F-4D97-AF65-F5344CB8AC3E}">
        <p14:creationId xmlns:p14="http://schemas.microsoft.com/office/powerpoint/2010/main" val="66874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EE5E-CA11-9ED2-28B7-16083D7A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Bidang</a:t>
            </a:r>
            <a:r>
              <a:rPr lang="en-US" dirty="0"/>
              <a:t> SDM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B6B2-A8CD-BE1C-8939-580F1C4D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SDM yang </a:t>
            </a:r>
            <a:r>
              <a:rPr lang="en-US" dirty="0" err="1"/>
              <a:t>unggul</a:t>
            </a:r>
            <a:r>
              <a:rPr lang="en-US" dirty="0"/>
              <a:t> dan agile di </a:t>
            </a:r>
            <a:r>
              <a:rPr lang="en-US" dirty="0" err="1"/>
              <a:t>kancah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dan </a:t>
            </a:r>
            <a:r>
              <a:rPr lang="en-US" dirty="0" err="1"/>
              <a:t>internasional</a:t>
            </a:r>
            <a:endParaRPr lang="en-US" dirty="0"/>
          </a:p>
          <a:p>
            <a:r>
              <a:rPr lang="en-US" dirty="0" err="1"/>
              <a:t>Rasio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endParaRPr lang="en-US" dirty="0"/>
          </a:p>
          <a:p>
            <a:r>
              <a:rPr lang="en-US" dirty="0"/>
              <a:t>SDM yang </a:t>
            </a:r>
            <a:r>
              <a:rPr lang="en-US" dirty="0" err="1"/>
              <a:t>kompeten</a:t>
            </a:r>
            <a:r>
              <a:rPr lang="en-US" dirty="0"/>
              <a:t>, </a:t>
            </a:r>
            <a:r>
              <a:rPr lang="en-US" dirty="0" err="1"/>
              <a:t>produktif</a:t>
            </a:r>
            <a:r>
              <a:rPr lang="en-US" dirty="0"/>
              <a:t>,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 dan </a:t>
            </a:r>
            <a:r>
              <a:rPr lang="en-US" dirty="0" err="1"/>
              <a:t>rohani</a:t>
            </a:r>
            <a:endParaRPr lang="en-US" dirty="0"/>
          </a:p>
          <a:p>
            <a:r>
              <a:rPr lang="en-US" dirty="0"/>
              <a:t>SDM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Pancasila dan 9 Nilai UI, dan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inklusivitas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1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37818</TotalTime>
  <Words>371</Words>
  <Application>Microsoft Office PowerPoint</Application>
  <PresentationFormat>A4 Paper (210x297 mm)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Agenda Rapat</vt:lpstr>
      <vt:lpstr>Direktur Sumber Daya Diktiristek</vt:lpstr>
      <vt:lpstr>Aran Pengembangan UI</vt:lpstr>
      <vt:lpstr>Biding Pendidikan</vt:lpstr>
      <vt:lpstr>Bidang Riset</vt:lpstr>
      <vt:lpstr>Bidang Pengabdian Masyarakat</vt:lpstr>
      <vt:lpstr>Bidang Tata Kelola</vt:lpstr>
      <vt:lpstr>Bidang SDM</vt:lpstr>
      <vt:lpstr>Kebijakan Umum Arah Pengembangan UI  Tahun 2024 - 2029</vt:lpstr>
      <vt:lpstr>Bidang Peran UI dalam Kehidupan Berbangsa dan Bernegara</vt:lpstr>
      <vt:lpstr>Laporan Komisi</vt:lpstr>
      <vt:lpstr>Laporan Pansus Penggantian Nama  Departemen Teknik Sipil  menjadi  Departemen Teknik Sipil dan Lingkungan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Wiweko</dc:creator>
  <cp:lastModifiedBy>Wiranto -</cp:lastModifiedBy>
  <cp:revision>130</cp:revision>
  <dcterms:created xsi:type="dcterms:W3CDTF">2019-03-18T00:05:36Z</dcterms:created>
  <dcterms:modified xsi:type="dcterms:W3CDTF">2024-08-14T11:07:28Z</dcterms:modified>
</cp:coreProperties>
</file>